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1"/>
  </p:sldMasterIdLst>
  <p:sldIdLst>
    <p:sldId id="256" r:id="rId2"/>
    <p:sldId id="257" r:id="rId3"/>
    <p:sldId id="258" r:id="rId4"/>
    <p:sldId id="259" r:id="rId5"/>
    <p:sldId id="260" r:id="rId6"/>
    <p:sldId id="261" r:id="rId7"/>
    <p:sldId id="262" r:id="rId8"/>
    <p:sldId id="263" r:id="rId9"/>
    <p:sldId id="264" r:id="rId10"/>
    <p:sldId id="271" r:id="rId11"/>
    <p:sldId id="272" r:id="rId12"/>
    <p:sldId id="273" r:id="rId13"/>
    <p:sldId id="274" r:id="rId14"/>
    <p:sldId id="275" r:id="rId15"/>
    <p:sldId id="276" r:id="rId16"/>
    <p:sldId id="265" r:id="rId17"/>
    <p:sldId id="266" r:id="rId18"/>
    <p:sldId id="267" r:id="rId19"/>
    <p:sldId id="277"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Dante" panose="02020502050200020203" pitchFamily="18" charset="0"/>
      <p:regular r:id="rId23"/>
    </p:embeddedFont>
    <p:embeddedFont>
      <p:font typeface="Open Sans Bold" panose="020B0604020202020204" charset="0"/>
      <p:regular r:id="rId24"/>
    </p:embeddedFont>
    <p:embeddedFont>
      <p:font typeface="Poppi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0447-CFA8-08A6-0526-EB2D43D65B87}"/>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F758FFD0-4443-6DA3-C819-6B4ABBF670F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19BC17-C7F7-8933-7356-99F5FC18E30F}"/>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7A9A3E51-6EB3-7093-228F-BBA5B321B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76EF5-9812-C473-37D0-917755FA8A8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127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3866-9415-0ED5-A5A0-168E09B63A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D6E1E-C97D-B130-12ED-0CA85DE2C1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5EF6B-143B-99E1-675E-96FA1C492913}"/>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8FA4F873-DB63-09A9-28A5-F1E4CCE8D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19464-3691-A1F1-3D72-F4AE2752ACE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372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A6B2AE-93C3-2C09-DB60-44A8EDA01CB4}"/>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6D6EEA-FE14-83A9-101E-7389C92D4481}"/>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A3EE0A-8413-4311-59D0-3C3C8FBB3137}"/>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A386552B-FFA2-D032-6A03-FCA5A45C1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DA9BF-764D-1D9A-05F3-664DF503F37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075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0B14-6FDB-E1C9-55D4-FD12394B46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3E04B1-C319-D86E-D226-7B22B7624F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37D94A-33BC-CE58-57F5-3CEA4A2A6129}"/>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108F9F6C-1CB9-0825-FB75-A2A7D4F00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5DA72-777A-56A2-930D-19536554914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58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EA1-05A8-A90F-086D-0E2BD94EF1CC}"/>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083083-FEAA-9D72-A860-6702F76A25C1}"/>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336E40-8E24-6A60-9809-CF9C31A953C7}"/>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77999146-B818-111E-304F-5C1B9B887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43AF8-C0B4-25CB-F003-C16ED1F7632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55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B839-DA01-8BF8-2217-8FEB97D88C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F96CE3-A9DD-C254-07B8-6E35E1273C49}"/>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BD675A-9526-794A-8B88-60CA61E394EF}"/>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40FE1A-A330-9674-0F65-EB999435D644}"/>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a:extLst>
              <a:ext uri="{FF2B5EF4-FFF2-40B4-BE49-F238E27FC236}">
                <a16:creationId xmlns:a16="http://schemas.microsoft.com/office/drawing/2014/main" id="{CA88970B-01AF-FFF5-AC3B-6ADCF1184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E3B55B-88BD-2C2B-8166-C1E39F667C5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715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1CC0-A1FD-67BC-FA12-A2CCB4C4DA71}"/>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86BDFE-F530-0D2E-650C-28F8346A7D4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2C9EA-A7D0-3D74-76D7-FD21C22BFF4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34FB82-3D34-C792-AD52-B6E87B276023}"/>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C76E6-1D80-20FB-CF1F-E36E874BC69E}"/>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193A5F-3F52-0F5C-2B23-35985BAE6F44}"/>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8" name="Footer Placeholder 7">
            <a:extLst>
              <a:ext uri="{FF2B5EF4-FFF2-40B4-BE49-F238E27FC236}">
                <a16:creationId xmlns:a16="http://schemas.microsoft.com/office/drawing/2014/main" id="{844EBED5-02D5-6567-5FD1-4B7086FCBE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CBFA0-6D72-B348-A0BE-65F9608C982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7821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E476-F57D-CC4B-1D92-C883E1CECE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7D1992-6621-C264-1E8F-B10485D9C986}"/>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3">
            <a:extLst>
              <a:ext uri="{FF2B5EF4-FFF2-40B4-BE49-F238E27FC236}">
                <a16:creationId xmlns:a16="http://schemas.microsoft.com/office/drawing/2014/main" id="{0AF48195-4FD2-B33A-45D7-B907769F14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BB8FF1-4C55-734B-3FB3-9432BFA9E2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260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3A11F-3514-C217-0B4F-7C0F47777D05}"/>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3" name="Footer Placeholder 2">
            <a:extLst>
              <a:ext uri="{FF2B5EF4-FFF2-40B4-BE49-F238E27FC236}">
                <a16:creationId xmlns:a16="http://schemas.microsoft.com/office/drawing/2014/main" id="{F6BA528E-9D35-3C52-8639-B3AB8B1999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CF443D-9A53-D02D-61AB-2BBED370FAE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855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0913-C6F9-5E9C-83FA-36F5AD52088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DD5AB1-3BAF-C098-A34B-42AD48445A97}"/>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7A879C-CDDE-223E-6496-B8706A5C99D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5C67CD0-B638-E324-E604-F4A8D0815C2E}"/>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a:extLst>
              <a:ext uri="{FF2B5EF4-FFF2-40B4-BE49-F238E27FC236}">
                <a16:creationId xmlns:a16="http://schemas.microsoft.com/office/drawing/2014/main" id="{908A8883-0388-F7D5-42E1-ECC8D7F7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BD954-EE6E-E251-6B3A-1EB646094D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841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D9F1-8218-DD4D-054D-DB91C5EACE3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023D6C-FB17-157D-B012-8FF80C81AF11}"/>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13A6F908-2E8D-F63B-3679-3DC1AEEE003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D151D16-1C6A-0CF1-BE62-0B5602FB6B15}"/>
              </a:ext>
            </a:extLst>
          </p:cNvPr>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a:extLst>
              <a:ext uri="{FF2B5EF4-FFF2-40B4-BE49-F238E27FC236}">
                <a16:creationId xmlns:a16="http://schemas.microsoft.com/office/drawing/2014/main" id="{DC8B495D-8474-14D6-0B51-F44F7F9A0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4ED9D-9776-B607-B9E1-215B14EC978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555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D80AD5-8D0A-9E3A-C27E-D367A24B2B62}"/>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06E8F9-4562-148E-8596-AB9D6722824E}"/>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47678F-8DFA-4545-73C3-912B8C5CF69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9/24/2024</a:t>
            </a:fld>
            <a:endParaRPr lang="en-US"/>
          </a:p>
        </p:txBody>
      </p:sp>
      <p:sp>
        <p:nvSpPr>
          <p:cNvPr id="5" name="Footer Placeholder 4">
            <a:extLst>
              <a:ext uri="{FF2B5EF4-FFF2-40B4-BE49-F238E27FC236}">
                <a16:creationId xmlns:a16="http://schemas.microsoft.com/office/drawing/2014/main" id="{102F93D1-416D-1D96-7DC2-225297095694}"/>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295480-657D-1AB7-D1F9-61196DDED22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240933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17" name="Freeform 10">
            <a:extLst>
              <a:ext uri="{FF2B5EF4-FFF2-40B4-BE49-F238E27FC236}">
                <a16:creationId xmlns:a16="http://schemas.microsoft.com/office/drawing/2014/main" id="{42E4B484-2CF7-9355-1A82-9AC669D844E7}"/>
              </a:ext>
            </a:extLst>
          </p:cNvPr>
          <p:cNvSpPr/>
          <p:nvPr/>
        </p:nvSpPr>
        <p:spPr>
          <a:xfrm rot="20122334">
            <a:off x="7061477" y="795681"/>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3" name="Group 13"/>
          <p:cNvGrpSpPr/>
          <p:nvPr/>
        </p:nvGrpSpPr>
        <p:grpSpPr>
          <a:xfrm>
            <a:off x="18181857" y="8291827"/>
            <a:ext cx="106143" cy="966473"/>
            <a:chOff x="0" y="0"/>
            <a:chExt cx="626900" cy="5708159"/>
          </a:xfrm>
        </p:grpSpPr>
        <p:sp>
          <p:nvSpPr>
            <p:cNvPr id="14" name="Freeform 1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5" name="TextBox 1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6" name="TextBox 16"/>
          <p:cNvSpPr txBox="1"/>
          <p:nvPr/>
        </p:nvSpPr>
        <p:spPr>
          <a:xfrm>
            <a:off x="2057400" y="1638300"/>
            <a:ext cx="13424514" cy="4237057"/>
          </a:xfrm>
          <a:prstGeom prst="rect">
            <a:avLst/>
          </a:prstGeom>
        </p:spPr>
        <p:txBody>
          <a:bodyPr lIns="0" tIns="0" rIns="0" bIns="0" rtlCol="0" anchor="t">
            <a:spAutoFit/>
          </a:bodyPr>
          <a:lstStyle/>
          <a:p>
            <a:pPr algn="ctr">
              <a:lnSpc>
                <a:spcPts val="17572"/>
              </a:lnSpc>
              <a:spcBef>
                <a:spcPct val="0"/>
              </a:spcBef>
            </a:pPr>
            <a:r>
              <a:rPr lang="en-US" sz="8000" dirty="0">
                <a:solidFill>
                  <a:srgbClr val="FFFFFF"/>
                </a:solidFill>
                <a:latin typeface="Poppins Bold"/>
              </a:rPr>
              <a:t>DestinEase</a:t>
            </a:r>
          </a:p>
          <a:p>
            <a:pPr algn="ctr">
              <a:lnSpc>
                <a:spcPts val="17572"/>
              </a:lnSpc>
              <a:spcBef>
                <a:spcPct val="0"/>
              </a:spcBef>
            </a:pPr>
            <a:r>
              <a:rPr lang="en-US" sz="4800" dirty="0">
                <a:solidFill>
                  <a:srgbClr val="FFFFFF"/>
                </a:solidFill>
                <a:latin typeface="Poppins Bold"/>
              </a:rPr>
              <a:t>Travel advisor App</a:t>
            </a:r>
          </a:p>
        </p:txBody>
      </p:sp>
      <p:sp>
        <p:nvSpPr>
          <p:cNvPr id="18" name="TextBox 17">
            <a:extLst>
              <a:ext uri="{FF2B5EF4-FFF2-40B4-BE49-F238E27FC236}">
                <a16:creationId xmlns:a16="http://schemas.microsoft.com/office/drawing/2014/main" id="{6DA062A2-12B3-E854-3802-7E608CAAD56F}"/>
              </a:ext>
            </a:extLst>
          </p:cNvPr>
          <p:cNvSpPr txBox="1"/>
          <p:nvPr/>
        </p:nvSpPr>
        <p:spPr>
          <a:xfrm>
            <a:off x="990600" y="7630107"/>
            <a:ext cx="5105400" cy="707886"/>
          </a:xfrm>
          <a:prstGeom prst="rect">
            <a:avLst/>
          </a:prstGeom>
          <a:noFill/>
        </p:spPr>
        <p:txBody>
          <a:bodyPr wrap="square" rtlCol="0">
            <a:spAutoFit/>
          </a:bodyPr>
          <a:lstStyle/>
          <a:p>
            <a:r>
              <a:rPr lang="en-IN" sz="2000" b="1" dirty="0">
                <a:solidFill>
                  <a:schemeClr val="bg1"/>
                </a:solidFill>
                <a:latin typeface="Canva Sans" panose="020B0604020202020204" charset="0"/>
              </a:rPr>
              <a:t>Team: Visionary Techs</a:t>
            </a:r>
          </a:p>
          <a:p>
            <a:r>
              <a:rPr lang="en-IN" sz="2000" b="1" dirty="0">
                <a:solidFill>
                  <a:schemeClr val="bg1"/>
                </a:solidFill>
                <a:latin typeface="Canva Sans" panose="020B0604020202020204" charset="0"/>
              </a:rPr>
              <a:t>CS-691-Capstone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Rectangle 1">
            <a:extLst>
              <a:ext uri="{FF2B5EF4-FFF2-40B4-BE49-F238E27FC236}">
                <a16:creationId xmlns:a16="http://schemas.microsoft.com/office/drawing/2014/main" id="{901AE8F6-B344-F83F-FED0-B8749EE0D309}"/>
              </a:ext>
            </a:extLst>
          </p:cNvPr>
          <p:cNvSpPr/>
          <p:nvPr/>
        </p:nvSpPr>
        <p:spPr>
          <a:xfrm>
            <a:off x="6775450" y="336550"/>
            <a:ext cx="4192588" cy="5157788"/>
          </a:xfrm>
          <a:prstGeom prst="rect">
            <a:avLst/>
          </a:prstGeom>
        </p:spPr>
        <p:txBody>
          <a:bodyPr lIns="0" tIns="0" rIns="0" bIns="0"/>
          <a:lstStyle/>
          <a:p>
            <a:pPr eaLnBrk="1" fontAlgn="auto" hangingPunct="1">
              <a:spcBef>
                <a:spcPts val="0"/>
              </a:spcBef>
              <a:spcAft>
                <a:spcPts val="0"/>
              </a:spcAft>
              <a:defRPr/>
            </a:pPr>
            <a:r>
              <a:rPr lang="en-US" sz="2364" b="1" dirty="0">
                <a:latin typeface="+mn-lt"/>
              </a:rPr>
              <a:t> </a:t>
            </a:r>
            <a:endParaRPr lang="en-US" sz="1890" dirty="0">
              <a:latin typeface="Arial"/>
            </a:endParaRPr>
          </a:p>
        </p:txBody>
      </p:sp>
      <p:sp>
        <p:nvSpPr>
          <p:cNvPr id="3" name="TextBox 2">
            <a:extLst>
              <a:ext uri="{FF2B5EF4-FFF2-40B4-BE49-F238E27FC236}">
                <a16:creationId xmlns:a16="http://schemas.microsoft.com/office/drawing/2014/main" id="{DFDA1479-6650-2CEA-198D-A0F2C383072A}"/>
              </a:ext>
            </a:extLst>
          </p:cNvPr>
          <p:cNvSpPr txBox="1"/>
          <p:nvPr/>
        </p:nvSpPr>
        <p:spPr>
          <a:xfrm>
            <a:off x="13496925" y="2252663"/>
            <a:ext cx="7258050" cy="419100"/>
          </a:xfrm>
          <a:prstGeom prst="rect">
            <a:avLst/>
          </a:prstGeom>
          <a:noFill/>
        </p:spPr>
        <p:txBody>
          <a:bodyPr>
            <a:spAutoFit/>
          </a:bodyPr>
          <a:lstStyle/>
          <a:p>
            <a:pPr eaLnBrk="1" fontAlgn="auto" hangingPunct="1">
              <a:spcBef>
                <a:spcPts val="0"/>
              </a:spcBef>
              <a:spcAft>
                <a:spcPts val="1324"/>
              </a:spcAft>
              <a:defRPr/>
            </a:pPr>
            <a:r>
              <a:rPr lang="en-US" sz="2128" b="1" dirty="0">
                <a:latin typeface="Arial"/>
              </a:rPr>
              <a:t> </a:t>
            </a:r>
            <a:endParaRPr lang="en-US" sz="2367" dirty="0">
              <a:latin typeface="+mn-lt"/>
            </a:endParaRPr>
          </a:p>
        </p:txBody>
      </p:sp>
      <p:sp>
        <p:nvSpPr>
          <p:cNvPr id="4" name="TextBox 3">
            <a:extLst>
              <a:ext uri="{FF2B5EF4-FFF2-40B4-BE49-F238E27FC236}">
                <a16:creationId xmlns:a16="http://schemas.microsoft.com/office/drawing/2014/main" id="{7B06AFFF-ECCF-5C25-5EF8-F6DE7D4D5D2C}"/>
              </a:ext>
            </a:extLst>
          </p:cNvPr>
          <p:cNvSpPr txBox="1"/>
          <p:nvPr/>
        </p:nvSpPr>
        <p:spPr>
          <a:xfrm>
            <a:off x="5113338" y="5060950"/>
            <a:ext cx="838200" cy="501650"/>
          </a:xfrm>
          <a:prstGeom prst="rect">
            <a:avLst/>
          </a:prstGeom>
          <a:noFill/>
        </p:spPr>
        <p:txBody>
          <a:bodyPr>
            <a:spAutoFit/>
          </a:bodyPr>
          <a:lstStyle/>
          <a:p>
            <a:pPr marL="400217" algn="just" eaLnBrk="1" fontAlgn="auto" hangingPunct="1">
              <a:lnSpc>
                <a:spcPts val="3592"/>
              </a:lnSpc>
              <a:spcBef>
                <a:spcPts val="0"/>
              </a:spcBef>
              <a:spcAft>
                <a:spcPts val="0"/>
              </a:spcAft>
              <a:defRPr/>
            </a:pPr>
            <a:r>
              <a:rPr lang="en-US" sz="2128" dirty="0">
                <a:latin typeface="Arial"/>
              </a:rPr>
              <a:t> </a:t>
            </a:r>
          </a:p>
        </p:txBody>
      </p:sp>
      <p:sp>
        <p:nvSpPr>
          <p:cNvPr id="6" name="TextBox 10">
            <a:extLst>
              <a:ext uri="{FF2B5EF4-FFF2-40B4-BE49-F238E27FC236}">
                <a16:creationId xmlns:a16="http://schemas.microsoft.com/office/drawing/2014/main" id="{C8A3B0BE-4663-4054-B7C4-2EC2EF191F0D}"/>
              </a:ext>
            </a:extLst>
          </p:cNvPr>
          <p:cNvSpPr txBox="1">
            <a:spLocks noChangeArrowheads="1"/>
          </p:cNvSpPr>
          <p:nvPr/>
        </p:nvSpPr>
        <p:spPr bwMode="auto">
          <a:xfrm>
            <a:off x="7465032" y="1371358"/>
            <a:ext cx="5332412" cy="643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a:p>
            <a:pPr eaLnBrk="1" hangingPunct="1">
              <a:lnSpc>
                <a:spcPct val="150000"/>
              </a:lnSpc>
            </a:pPr>
            <a:r>
              <a:rPr lang="en-US" altLang="en-US" sz="2800" b="1" dirty="0">
                <a:solidFill>
                  <a:schemeClr val="bg1"/>
                </a:solidFill>
                <a:latin typeface="Dante" panose="020F0502020204030204" pitchFamily="18" charset="0"/>
              </a:rPr>
              <a:t>Age: 29 Years</a:t>
            </a:r>
          </a:p>
          <a:p>
            <a:pPr eaLnBrk="1" hangingPunct="1">
              <a:lnSpc>
                <a:spcPct val="150000"/>
              </a:lnSpc>
            </a:pPr>
            <a:r>
              <a:rPr lang="en-US" altLang="en-US" sz="2800" b="1" dirty="0">
                <a:solidFill>
                  <a:schemeClr val="bg1"/>
                </a:solidFill>
                <a:latin typeface="Dante" panose="020F0502020204030204" pitchFamily="18" charset="0"/>
              </a:rPr>
              <a:t>Barcelona, Spain</a:t>
            </a:r>
          </a:p>
          <a:p>
            <a:pPr eaLnBrk="1" hangingPunct="1">
              <a:lnSpc>
                <a:spcPct val="150000"/>
              </a:lnSpc>
            </a:pPr>
            <a:r>
              <a:rPr lang="en-US" altLang="en-US" sz="2800" b="1" dirty="0">
                <a:solidFill>
                  <a:schemeClr val="bg1"/>
                </a:solidFill>
                <a:latin typeface="Dante" panose="020F0502020204030204" pitchFamily="18" charset="0"/>
              </a:rPr>
              <a:t>Female </a:t>
            </a:r>
          </a:p>
          <a:p>
            <a:pPr eaLnBrk="1" hangingPunct="1">
              <a:lnSpc>
                <a:spcPct val="150000"/>
              </a:lnSpc>
            </a:pPr>
            <a:r>
              <a:rPr lang="en-US" altLang="en-US" sz="2800" b="1" dirty="0">
                <a:solidFill>
                  <a:schemeClr val="bg1"/>
                </a:solidFill>
                <a:latin typeface="Dante" panose="020F0502020204030204" pitchFamily="18" charset="0"/>
              </a:rPr>
              <a:t>Travel Vlogger &amp; Social Media Influencer</a:t>
            </a:r>
          </a:p>
          <a:p>
            <a:pPr eaLnBrk="1" hangingPunct="1">
              <a:lnSpc>
                <a:spcPct val="150000"/>
              </a:lnSpc>
            </a:pPr>
            <a:r>
              <a:rPr lang="en-US" altLang="en-US" sz="2800" b="1" dirty="0">
                <a:solidFill>
                  <a:schemeClr val="bg1"/>
                </a:solidFill>
                <a:latin typeface="Dante" panose="020F0502020204030204" pitchFamily="18" charset="0"/>
              </a:rPr>
              <a:t>Tech Savviness: Advanced</a:t>
            </a:r>
          </a:p>
          <a:p>
            <a:pPr eaLnBrk="1" hangingPunct="1">
              <a:lnSpc>
                <a:spcPct val="150000"/>
              </a:lnSpc>
            </a:pPr>
            <a:endParaRPr lang="en-US" altLang="en-US" sz="3200" b="1" dirty="0">
              <a:latin typeface="Dante" panose="020F0502020204030204" pitchFamily="18" charset="0"/>
            </a:endParaRPr>
          </a:p>
          <a:p>
            <a:pPr eaLnBrk="1" hangingPunct="1">
              <a:lnSpc>
                <a:spcPct val="150000"/>
              </a:lnSpc>
            </a:pPr>
            <a:endParaRPr lang="en-US" altLang="en-US" sz="3200" b="1" dirty="0">
              <a:latin typeface="Dante" panose="020F0502020204030204" pitchFamily="18" charset="0"/>
            </a:endParaRPr>
          </a:p>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p:txBody>
      </p:sp>
      <p:pic>
        <p:nvPicPr>
          <p:cNvPr id="8" name="Graphic 20" descr="Cake outline">
            <a:extLst>
              <a:ext uri="{FF2B5EF4-FFF2-40B4-BE49-F238E27FC236}">
                <a16:creationId xmlns:a16="http://schemas.microsoft.com/office/drawing/2014/main" id="{33250647-4E56-D3E5-D012-D341CD92CE9C}"/>
              </a:ext>
            </a:extLst>
          </p:cNvPr>
          <p:cNvPicPr>
            <a:picLocks noChangeAspect="1"/>
          </p:cNvPicPr>
          <p:nvPr/>
        </p:nvPicPr>
        <p:blipFill>
          <a:blip r:embed="rId4"/>
          <a:stretch>
            <a:fillRect/>
          </a:stretch>
        </p:blipFill>
        <p:spPr>
          <a:xfrm>
            <a:off x="6425446" y="1965839"/>
            <a:ext cx="946243" cy="626549"/>
          </a:xfrm>
          <a:prstGeom prst="rect">
            <a:avLst/>
          </a:prstGeom>
        </p:spPr>
      </p:pic>
      <p:pic>
        <p:nvPicPr>
          <p:cNvPr id="9" name="Graphic 22" descr="Marker outline">
            <a:extLst>
              <a:ext uri="{FF2B5EF4-FFF2-40B4-BE49-F238E27FC236}">
                <a16:creationId xmlns:a16="http://schemas.microsoft.com/office/drawing/2014/main" id="{E3B65BE7-DC5A-99A1-B41C-26460BD9FB4B}"/>
              </a:ext>
            </a:extLst>
          </p:cNvPr>
          <p:cNvPicPr>
            <a:picLocks noChangeAspect="1"/>
          </p:cNvPicPr>
          <p:nvPr/>
        </p:nvPicPr>
        <p:blipFill>
          <a:blip r:embed="rId5"/>
          <a:stretch>
            <a:fillRect/>
          </a:stretch>
        </p:blipFill>
        <p:spPr>
          <a:xfrm>
            <a:off x="6649600" y="2677908"/>
            <a:ext cx="655293" cy="653950"/>
          </a:xfrm>
          <a:prstGeom prst="rect">
            <a:avLst/>
          </a:prstGeom>
        </p:spPr>
      </p:pic>
      <p:pic>
        <p:nvPicPr>
          <p:cNvPr id="10" name="Graphic 23" descr="Male outline">
            <a:extLst>
              <a:ext uri="{FF2B5EF4-FFF2-40B4-BE49-F238E27FC236}">
                <a16:creationId xmlns:a16="http://schemas.microsoft.com/office/drawing/2014/main" id="{7F9867EB-9109-6938-8C09-14BF7B692AF3}"/>
              </a:ext>
            </a:extLst>
          </p:cNvPr>
          <p:cNvPicPr>
            <a:picLocks noChangeAspect="1"/>
          </p:cNvPicPr>
          <p:nvPr/>
        </p:nvPicPr>
        <p:blipFill>
          <a:blip r:embed="rId6"/>
          <a:stretch>
            <a:fillRect/>
          </a:stretch>
        </p:blipFill>
        <p:spPr>
          <a:xfrm>
            <a:off x="6608993" y="3348606"/>
            <a:ext cx="681037" cy="598360"/>
          </a:xfrm>
          <a:prstGeom prst="rect">
            <a:avLst/>
          </a:prstGeom>
        </p:spPr>
      </p:pic>
      <p:pic>
        <p:nvPicPr>
          <p:cNvPr id="11" name="Graphic 24" descr="Briefcase outline">
            <a:extLst>
              <a:ext uri="{FF2B5EF4-FFF2-40B4-BE49-F238E27FC236}">
                <a16:creationId xmlns:a16="http://schemas.microsoft.com/office/drawing/2014/main" id="{8C15C544-774D-8FD5-AA91-00AF4778ADDA}"/>
              </a:ext>
            </a:extLst>
          </p:cNvPr>
          <p:cNvPicPr>
            <a:picLocks noChangeAspect="1"/>
          </p:cNvPicPr>
          <p:nvPr/>
        </p:nvPicPr>
        <p:blipFill>
          <a:blip r:embed="rId7"/>
          <a:stretch>
            <a:fillRect/>
          </a:stretch>
        </p:blipFill>
        <p:spPr>
          <a:xfrm>
            <a:off x="6643767" y="3964589"/>
            <a:ext cx="579934" cy="626549"/>
          </a:xfrm>
          <a:prstGeom prst="rect">
            <a:avLst/>
          </a:prstGeom>
        </p:spPr>
      </p:pic>
      <p:sp>
        <p:nvSpPr>
          <p:cNvPr id="12" name="TextBox 25">
            <a:extLst>
              <a:ext uri="{FF2B5EF4-FFF2-40B4-BE49-F238E27FC236}">
                <a16:creationId xmlns:a16="http://schemas.microsoft.com/office/drawing/2014/main" id="{897A527D-F007-F539-0FAA-8CFE3727288C}"/>
              </a:ext>
            </a:extLst>
          </p:cNvPr>
          <p:cNvSpPr txBox="1">
            <a:spLocks noChangeArrowheads="1"/>
          </p:cNvSpPr>
          <p:nvPr/>
        </p:nvSpPr>
        <p:spPr bwMode="auto">
          <a:xfrm>
            <a:off x="2098675" y="6925511"/>
            <a:ext cx="2490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600" b="1" dirty="0">
                <a:solidFill>
                  <a:schemeClr val="bg1"/>
                </a:solidFill>
                <a:latin typeface="Dante" panose="020F0502020204030204" pitchFamily="18" charset="0"/>
              </a:rPr>
              <a:t>Isabella Cruz</a:t>
            </a:r>
          </a:p>
        </p:txBody>
      </p:sp>
      <p:pic>
        <p:nvPicPr>
          <p:cNvPr id="13" name="Graphic 29" descr="Internet Of Things outline">
            <a:extLst>
              <a:ext uri="{FF2B5EF4-FFF2-40B4-BE49-F238E27FC236}">
                <a16:creationId xmlns:a16="http://schemas.microsoft.com/office/drawing/2014/main" id="{CA54EBCE-C8F4-B782-5B27-47FB63915FC7}"/>
              </a:ext>
            </a:extLst>
          </p:cNvPr>
          <p:cNvPicPr>
            <a:picLocks noChangeAspect="1"/>
          </p:cNvPicPr>
          <p:nvPr/>
        </p:nvPicPr>
        <p:blipFill>
          <a:blip r:embed="rId8"/>
          <a:stretch>
            <a:fillRect/>
          </a:stretch>
        </p:blipFill>
        <p:spPr>
          <a:xfrm>
            <a:off x="6582164" y="5215277"/>
            <a:ext cx="755212" cy="579582"/>
          </a:xfrm>
          <a:prstGeom prst="rect">
            <a:avLst/>
          </a:prstGeom>
        </p:spPr>
      </p:pic>
      <p:sp>
        <p:nvSpPr>
          <p:cNvPr id="14" name="TextBox 13">
            <a:extLst>
              <a:ext uri="{FF2B5EF4-FFF2-40B4-BE49-F238E27FC236}">
                <a16:creationId xmlns:a16="http://schemas.microsoft.com/office/drawing/2014/main" id="{9C2E9766-83F0-3B0C-6981-7462F1E480F1}"/>
              </a:ext>
            </a:extLst>
          </p:cNvPr>
          <p:cNvSpPr txBox="1"/>
          <p:nvPr/>
        </p:nvSpPr>
        <p:spPr>
          <a:xfrm>
            <a:off x="11473300" y="748505"/>
            <a:ext cx="6446838" cy="8145820"/>
          </a:xfrm>
          <a:prstGeom prst="rect">
            <a:avLst/>
          </a:prstGeom>
          <a:noFill/>
        </p:spPr>
        <p:txBody>
          <a:bodyPr>
            <a:spAutoFit/>
          </a:bodyPr>
          <a:lstStyle/>
          <a:p>
            <a:pPr marL="254000" algn="just" eaLnBrk="1" fontAlgn="auto" hangingPunct="1">
              <a:spcBef>
                <a:spcPts val="0"/>
              </a:spcBef>
              <a:spcAft>
                <a:spcPts val="0"/>
              </a:spcAft>
              <a:defRPr/>
            </a:pPr>
            <a:r>
              <a:rPr lang="en-US" sz="3600" b="1" dirty="0">
                <a:solidFill>
                  <a:schemeClr val="bg1"/>
                </a:solidFill>
                <a:latin typeface="+mj-lt"/>
              </a:rPr>
              <a:t>Travel Habits</a:t>
            </a:r>
            <a:r>
              <a:rPr lang="en-US" sz="3600" dirty="0">
                <a:solidFill>
                  <a:schemeClr val="bg1"/>
                </a:solidFill>
                <a:latin typeface="Dante" panose="02020502050200020203" pitchFamily="18" charset="0"/>
              </a:rPr>
              <a:t>:</a:t>
            </a:r>
          </a:p>
          <a:p>
            <a:pPr marL="254000" algn="just" eaLnBrk="1" fontAlgn="auto" hangingPunct="1">
              <a:spcBef>
                <a:spcPts val="0"/>
              </a:spcBef>
              <a:spcAft>
                <a:spcPts val="0"/>
              </a:spcAft>
              <a:defRPr/>
            </a:pPr>
            <a:endParaRPr lang="en-US" sz="3600" dirty="0">
              <a:solidFill>
                <a:schemeClr val="bg1"/>
              </a:solidFill>
              <a:latin typeface="Dante" panose="02020502050200020203" pitchFamily="18" charset="0"/>
            </a:endParaRP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Travels frequently to exotic locations, documenting her experiences for her YouTube channel and Instagram followers.</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Seeks unique, off-the-beaten-path destinations to offer fresh content to her audience.</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Often collaborates with brands for sponsored trips, so she looks for destinations that are trendy and </a:t>
            </a:r>
            <a:r>
              <a:rPr lang="en-US" sz="2800" dirty="0" err="1">
                <a:solidFill>
                  <a:schemeClr val="bg1"/>
                </a:solidFill>
                <a:latin typeface="Dante" panose="02020502050200020203" pitchFamily="18" charset="0"/>
              </a:rPr>
              <a:t>Instagrammable</a:t>
            </a:r>
            <a:r>
              <a:rPr lang="en-US" sz="2800" dirty="0">
                <a:solidFill>
                  <a:schemeClr val="bg1"/>
                </a:solidFill>
                <a:latin typeface="Dante" panose="02020502050200020203" pitchFamily="18" charset="0"/>
              </a:rPr>
              <a:t>.</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Needs accurate weather information and affordable flights for planning content around seasonal events and festivals.</a:t>
            </a:r>
          </a:p>
          <a:p>
            <a:pPr eaLnBrk="1" fontAlgn="auto" hangingPunct="1">
              <a:spcBef>
                <a:spcPts val="0"/>
              </a:spcBef>
              <a:spcAft>
                <a:spcPts val="840"/>
              </a:spcAft>
              <a:defRPr/>
            </a:pPr>
            <a:endParaRPr lang="en-US" dirty="0">
              <a:latin typeface="Dante" panose="02020502050200020203" pitchFamily="18" charset="0"/>
            </a:endParaRPr>
          </a:p>
        </p:txBody>
      </p:sp>
      <p:sp>
        <p:nvSpPr>
          <p:cNvPr id="15" name="TextBox 14">
            <a:extLst>
              <a:ext uri="{FF2B5EF4-FFF2-40B4-BE49-F238E27FC236}">
                <a16:creationId xmlns:a16="http://schemas.microsoft.com/office/drawing/2014/main" id="{F2638C83-B0F0-1747-DA76-EFC5DE94D2C5}"/>
              </a:ext>
            </a:extLst>
          </p:cNvPr>
          <p:cNvSpPr txBox="1"/>
          <p:nvPr/>
        </p:nvSpPr>
        <p:spPr>
          <a:xfrm>
            <a:off x="6071750" y="1156419"/>
            <a:ext cx="2166938" cy="465138"/>
          </a:xfrm>
          <a:prstGeom prst="rect">
            <a:avLst/>
          </a:prstGeom>
          <a:noFill/>
        </p:spPr>
        <p:txBody>
          <a:bodyPr>
            <a:spAutoFit/>
          </a:bodyPr>
          <a:lstStyle/>
          <a:p>
            <a:pPr marL="254000" algn="just" eaLnBrk="1" fontAlgn="auto" hangingPunct="1">
              <a:lnSpc>
                <a:spcPts val="2280"/>
              </a:lnSpc>
              <a:spcBef>
                <a:spcPts val="0"/>
              </a:spcBef>
              <a:spcAft>
                <a:spcPts val="0"/>
              </a:spcAft>
              <a:defRPr/>
            </a:pPr>
            <a:r>
              <a:rPr lang="en-US" sz="4000" b="1" dirty="0">
                <a:solidFill>
                  <a:schemeClr val="bg1"/>
                </a:solidFill>
                <a:latin typeface="+mj-lt"/>
              </a:rPr>
              <a:t>About</a:t>
            </a:r>
          </a:p>
        </p:txBody>
      </p:sp>
      <p:sp>
        <p:nvSpPr>
          <p:cNvPr id="16" name="TextBox 15">
            <a:extLst>
              <a:ext uri="{FF2B5EF4-FFF2-40B4-BE49-F238E27FC236}">
                <a16:creationId xmlns:a16="http://schemas.microsoft.com/office/drawing/2014/main" id="{6AA90FCD-6E37-467C-901A-4C38F8D40B6A}"/>
              </a:ext>
            </a:extLst>
          </p:cNvPr>
          <p:cNvSpPr txBox="1"/>
          <p:nvPr/>
        </p:nvSpPr>
        <p:spPr>
          <a:xfrm>
            <a:off x="833438" y="881063"/>
            <a:ext cx="5021262" cy="1200329"/>
          </a:xfrm>
          <a:prstGeom prst="rect">
            <a:avLst/>
          </a:prstGeom>
          <a:noFill/>
        </p:spPr>
        <p:txBody>
          <a:bodyPr>
            <a:spAutoFit/>
          </a:bodyPr>
          <a:lstStyle/>
          <a:p>
            <a:pPr eaLnBrk="1" fontAlgn="auto" hangingPunct="1">
              <a:spcBef>
                <a:spcPts val="0"/>
              </a:spcBef>
              <a:spcAft>
                <a:spcPts val="0"/>
              </a:spcAft>
              <a:defRPr/>
            </a:pPr>
            <a:r>
              <a:rPr lang="en-US" altLang="en-US" sz="3600" b="1" dirty="0">
                <a:solidFill>
                  <a:schemeClr val="bg1"/>
                </a:solidFill>
                <a:latin typeface="+mj-lt"/>
              </a:rPr>
              <a:t>End-User Persona: The Travel Vlogger</a:t>
            </a:r>
          </a:p>
        </p:txBody>
      </p:sp>
      <p:pic>
        <p:nvPicPr>
          <p:cNvPr id="17" name="Picture 1">
            <a:extLst>
              <a:ext uri="{FF2B5EF4-FFF2-40B4-BE49-F238E27FC236}">
                <a16:creationId xmlns:a16="http://schemas.microsoft.com/office/drawing/2014/main" id="{04A2E511-6C3E-5AC6-8861-D45D371BA56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9788" y="2671763"/>
            <a:ext cx="4980067"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53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F5B4B8DD-C087-6766-31C9-24104110700C}"/>
              </a:ext>
            </a:extLst>
          </p:cNvPr>
          <p:cNvSpPr txBox="1"/>
          <p:nvPr/>
        </p:nvSpPr>
        <p:spPr>
          <a:xfrm>
            <a:off x="1219200" y="1333500"/>
            <a:ext cx="9999406" cy="6966010"/>
          </a:xfrm>
          <a:prstGeom prst="rect">
            <a:avLst/>
          </a:prstGeom>
          <a:noFill/>
        </p:spPr>
        <p:txBody>
          <a:bodyPr wrap="square">
            <a:spAutoFit/>
          </a:bodyPr>
          <a:lstStyle/>
          <a:p>
            <a:pPr eaLnBrk="1" fontAlgn="auto" hangingPunct="1">
              <a:spcBef>
                <a:spcPts val="0"/>
              </a:spcBef>
              <a:spcAft>
                <a:spcPts val="840"/>
              </a:spcAft>
              <a:defRPr/>
            </a:pPr>
            <a:r>
              <a:rPr lang="en-US" sz="2800" b="1" dirty="0">
                <a:solidFill>
                  <a:schemeClr val="bg1"/>
                </a:solidFill>
                <a:latin typeface="+mj-lt"/>
              </a:rPr>
              <a:t>What She Wants from the App</a:t>
            </a:r>
            <a:r>
              <a:rPr lang="en-US" sz="2800" dirty="0">
                <a:solidFill>
                  <a:schemeClr val="bg1"/>
                </a:solidFill>
                <a:latin typeface="+mj-lt"/>
              </a:rPr>
              <a:t>:</a:t>
            </a:r>
          </a:p>
          <a:p>
            <a:pPr marL="457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Destination recommendations based on current trends and popular social media hashtags.</a:t>
            </a:r>
          </a:p>
          <a:p>
            <a:pPr marL="4572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Suggestions for visually appealing, photo-friendly places (e.g., natural landscapes, cultural landmarks).</a:t>
            </a:r>
          </a:p>
          <a:p>
            <a:pPr marL="457200" indent="-457200" algn="just" eaLnBrk="1" fontAlgn="auto" hangingPunct="1">
              <a:spcBef>
                <a:spcPts val="0"/>
              </a:spcBef>
              <a:spcAft>
                <a:spcPts val="840"/>
              </a:spcAft>
              <a:buFont typeface="Wingdings" panose="05000000000000000000" pitchFamily="2" charset="2"/>
              <a:buChar char="v"/>
              <a:defRPr/>
            </a:pPr>
            <a:r>
              <a:rPr lang="en-US" sz="2800" dirty="0">
                <a:solidFill>
                  <a:schemeClr val="bg1"/>
                </a:solidFill>
                <a:latin typeface="Dante" panose="02020502050200020203" pitchFamily="18" charset="0"/>
              </a:rPr>
              <a:t>  Real-time flight and accommodation deals to help plan last-minute trips.</a:t>
            </a:r>
          </a:p>
          <a:p>
            <a:pPr marL="4572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Ability to integrate with her social media platforms for easy sharing of reviews and recommendations.</a:t>
            </a:r>
          </a:p>
          <a:p>
            <a:pPr algn="just" eaLnBrk="1" fontAlgn="auto" hangingPunct="1">
              <a:spcBef>
                <a:spcPts val="0"/>
              </a:spcBef>
              <a:spcAft>
                <a:spcPts val="840"/>
              </a:spcAft>
              <a:defRPr/>
            </a:pPr>
            <a:r>
              <a:rPr lang="en-US" sz="2800" b="1" dirty="0">
                <a:solidFill>
                  <a:schemeClr val="bg1"/>
                </a:solidFill>
                <a:latin typeface="Arial"/>
              </a:rPr>
              <a:t> </a:t>
            </a:r>
            <a:endParaRPr lang="en-US" sz="2800" dirty="0">
              <a:solidFill>
                <a:schemeClr val="bg1"/>
              </a:solidFill>
              <a:latin typeface="Dante" panose="02020502050200020203" pitchFamily="18" charset="0"/>
            </a:endParaRPr>
          </a:p>
          <a:p>
            <a:pPr indent="254000" eaLnBrk="1" fontAlgn="auto" hangingPunct="1">
              <a:spcBef>
                <a:spcPts val="0"/>
              </a:spcBef>
              <a:spcAft>
                <a:spcPts val="0"/>
              </a:spcAft>
              <a:defRPr/>
            </a:pPr>
            <a:r>
              <a:rPr lang="en-US" sz="2800" b="1" dirty="0">
                <a:solidFill>
                  <a:schemeClr val="bg1"/>
                </a:solidFill>
                <a:latin typeface="+mj-lt"/>
              </a:rPr>
              <a:t>Why She Matters</a:t>
            </a:r>
            <a:r>
              <a:rPr lang="en-US" sz="2800" b="1" dirty="0">
                <a:solidFill>
                  <a:schemeClr val="bg1"/>
                </a:solidFill>
                <a:latin typeface="Dante" panose="02020502050200020203" pitchFamily="18" charset="0"/>
              </a:rPr>
              <a:t>:</a:t>
            </a:r>
            <a:endParaRPr lang="en-US" sz="2800" dirty="0">
              <a:solidFill>
                <a:schemeClr val="bg1"/>
              </a:solidFill>
              <a:latin typeface="Dante" panose="02020502050200020203" pitchFamily="18" charset="0"/>
            </a:endParaRPr>
          </a:p>
          <a:p>
            <a:pPr marL="457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As a social media influencer, her use of the app can drive brand visibility, with her audience potentially becoming users. Her recommendations could help shape travel trends among her followers.</a:t>
            </a:r>
          </a:p>
        </p:txBody>
      </p:sp>
    </p:spTree>
    <p:extLst>
      <p:ext uri="{BB962C8B-B14F-4D97-AF65-F5344CB8AC3E}">
        <p14:creationId xmlns:p14="http://schemas.microsoft.com/office/powerpoint/2010/main" val="373515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Rectangle 2">
            <a:extLst>
              <a:ext uri="{FF2B5EF4-FFF2-40B4-BE49-F238E27FC236}">
                <a16:creationId xmlns:a16="http://schemas.microsoft.com/office/drawing/2014/main" id="{531C3A27-BB29-F7ED-CD2E-2413FFE3F194}"/>
              </a:ext>
            </a:extLst>
          </p:cNvPr>
          <p:cNvSpPr/>
          <p:nvPr/>
        </p:nvSpPr>
        <p:spPr>
          <a:xfrm>
            <a:off x="6775450" y="336550"/>
            <a:ext cx="4192588" cy="5157788"/>
          </a:xfrm>
          <a:prstGeom prst="rect">
            <a:avLst/>
          </a:prstGeom>
        </p:spPr>
        <p:txBody>
          <a:bodyPr lIns="0" tIns="0" rIns="0" bIns="0"/>
          <a:lstStyle/>
          <a:p>
            <a:pPr eaLnBrk="1" fontAlgn="auto" hangingPunct="1">
              <a:spcBef>
                <a:spcPts val="0"/>
              </a:spcBef>
              <a:spcAft>
                <a:spcPts val="0"/>
              </a:spcAft>
              <a:defRPr/>
            </a:pPr>
            <a:r>
              <a:rPr lang="en-US" sz="2364" b="1" dirty="0">
                <a:latin typeface="+mn-lt"/>
              </a:rPr>
              <a:t> </a:t>
            </a:r>
            <a:endParaRPr lang="en-US" sz="1890" dirty="0">
              <a:latin typeface="Arial"/>
            </a:endParaRPr>
          </a:p>
        </p:txBody>
      </p:sp>
      <p:sp>
        <p:nvSpPr>
          <p:cNvPr id="4" name="TextBox 3">
            <a:extLst>
              <a:ext uri="{FF2B5EF4-FFF2-40B4-BE49-F238E27FC236}">
                <a16:creationId xmlns:a16="http://schemas.microsoft.com/office/drawing/2014/main" id="{712267E7-C28E-ED7E-D088-D26946C3C7FE}"/>
              </a:ext>
            </a:extLst>
          </p:cNvPr>
          <p:cNvSpPr txBox="1"/>
          <p:nvPr/>
        </p:nvSpPr>
        <p:spPr>
          <a:xfrm>
            <a:off x="13496925" y="2252663"/>
            <a:ext cx="7258050" cy="419100"/>
          </a:xfrm>
          <a:prstGeom prst="rect">
            <a:avLst/>
          </a:prstGeom>
          <a:noFill/>
        </p:spPr>
        <p:txBody>
          <a:bodyPr>
            <a:spAutoFit/>
          </a:bodyPr>
          <a:lstStyle/>
          <a:p>
            <a:pPr eaLnBrk="1" fontAlgn="auto" hangingPunct="1">
              <a:spcBef>
                <a:spcPts val="0"/>
              </a:spcBef>
              <a:spcAft>
                <a:spcPts val="1324"/>
              </a:spcAft>
              <a:defRPr/>
            </a:pPr>
            <a:r>
              <a:rPr lang="en-US" sz="2128" b="1" dirty="0">
                <a:latin typeface="Arial"/>
              </a:rPr>
              <a:t> </a:t>
            </a:r>
            <a:endParaRPr lang="en-US" sz="2367" dirty="0">
              <a:latin typeface="+mn-lt"/>
            </a:endParaRPr>
          </a:p>
        </p:txBody>
      </p:sp>
      <p:sp>
        <p:nvSpPr>
          <p:cNvPr id="6" name="TextBox 5">
            <a:extLst>
              <a:ext uri="{FF2B5EF4-FFF2-40B4-BE49-F238E27FC236}">
                <a16:creationId xmlns:a16="http://schemas.microsoft.com/office/drawing/2014/main" id="{F79C68E7-985C-1D25-45FE-1BF7D2ADCAA1}"/>
              </a:ext>
            </a:extLst>
          </p:cNvPr>
          <p:cNvSpPr txBox="1"/>
          <p:nvPr/>
        </p:nvSpPr>
        <p:spPr>
          <a:xfrm>
            <a:off x="5113338" y="5060950"/>
            <a:ext cx="838200" cy="501650"/>
          </a:xfrm>
          <a:prstGeom prst="rect">
            <a:avLst/>
          </a:prstGeom>
          <a:noFill/>
        </p:spPr>
        <p:txBody>
          <a:bodyPr>
            <a:spAutoFit/>
          </a:bodyPr>
          <a:lstStyle/>
          <a:p>
            <a:pPr marL="400217" algn="just" eaLnBrk="1" fontAlgn="auto" hangingPunct="1">
              <a:lnSpc>
                <a:spcPts val="3592"/>
              </a:lnSpc>
              <a:spcBef>
                <a:spcPts val="0"/>
              </a:spcBef>
              <a:spcAft>
                <a:spcPts val="0"/>
              </a:spcAft>
              <a:defRPr/>
            </a:pPr>
            <a:r>
              <a:rPr lang="en-US" sz="2128" dirty="0">
                <a:latin typeface="Arial"/>
              </a:rPr>
              <a:t> </a:t>
            </a:r>
          </a:p>
        </p:txBody>
      </p:sp>
      <p:sp>
        <p:nvSpPr>
          <p:cNvPr id="8" name="TextBox 10">
            <a:extLst>
              <a:ext uri="{FF2B5EF4-FFF2-40B4-BE49-F238E27FC236}">
                <a16:creationId xmlns:a16="http://schemas.microsoft.com/office/drawing/2014/main" id="{6B730257-8D65-E353-368B-EB35E0DC8F86}"/>
              </a:ext>
            </a:extLst>
          </p:cNvPr>
          <p:cNvSpPr txBox="1">
            <a:spLocks noChangeArrowheads="1"/>
          </p:cNvSpPr>
          <p:nvPr/>
        </p:nvSpPr>
        <p:spPr bwMode="auto">
          <a:xfrm>
            <a:off x="7599824" y="1609964"/>
            <a:ext cx="5332412"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a:p>
            <a:pPr eaLnBrk="1" hangingPunct="1">
              <a:lnSpc>
                <a:spcPct val="150000"/>
              </a:lnSpc>
            </a:pPr>
            <a:r>
              <a:rPr lang="en-US" altLang="en-US" sz="2800" b="1" dirty="0">
                <a:solidFill>
                  <a:schemeClr val="bg1"/>
                </a:solidFill>
                <a:latin typeface="Dante" panose="020F0502020204030204" pitchFamily="18" charset="0"/>
              </a:rPr>
              <a:t>Age: 41 Years</a:t>
            </a:r>
          </a:p>
          <a:p>
            <a:pPr eaLnBrk="1" hangingPunct="1">
              <a:lnSpc>
                <a:spcPct val="150000"/>
              </a:lnSpc>
            </a:pPr>
            <a:r>
              <a:rPr lang="en-US" altLang="en-US" sz="2800" b="1" dirty="0">
                <a:solidFill>
                  <a:schemeClr val="bg1"/>
                </a:solidFill>
                <a:latin typeface="Dante" panose="020F0502020204030204" pitchFamily="18" charset="0"/>
              </a:rPr>
              <a:t>Dallas, USA</a:t>
            </a:r>
          </a:p>
          <a:p>
            <a:pPr eaLnBrk="1" hangingPunct="1">
              <a:lnSpc>
                <a:spcPct val="150000"/>
              </a:lnSpc>
            </a:pPr>
            <a:r>
              <a:rPr lang="en-US" altLang="en-US" sz="2800" b="1" dirty="0">
                <a:solidFill>
                  <a:schemeClr val="bg1"/>
                </a:solidFill>
                <a:latin typeface="Dante" panose="020F0502020204030204" pitchFamily="18" charset="0"/>
              </a:rPr>
              <a:t>Male</a:t>
            </a:r>
          </a:p>
          <a:p>
            <a:pPr eaLnBrk="1" hangingPunct="1">
              <a:lnSpc>
                <a:spcPct val="150000"/>
              </a:lnSpc>
            </a:pPr>
            <a:r>
              <a:rPr lang="en-US" altLang="en-US" sz="2800" b="1" dirty="0">
                <a:solidFill>
                  <a:schemeClr val="bg1"/>
                </a:solidFill>
                <a:latin typeface="Dante" panose="020F0502020204030204" pitchFamily="18" charset="0"/>
              </a:rPr>
              <a:t>Real Estate Broker</a:t>
            </a:r>
          </a:p>
          <a:p>
            <a:pPr eaLnBrk="1" hangingPunct="1">
              <a:lnSpc>
                <a:spcPct val="150000"/>
              </a:lnSpc>
            </a:pPr>
            <a:r>
              <a:rPr lang="en-US" altLang="en-US" sz="2800" b="1" dirty="0">
                <a:solidFill>
                  <a:schemeClr val="bg1"/>
                </a:solidFill>
                <a:latin typeface="Dante" panose="020F0502020204030204" pitchFamily="18" charset="0"/>
              </a:rPr>
              <a:t>Tech Savviness: Beginner</a:t>
            </a:r>
          </a:p>
          <a:p>
            <a:pPr eaLnBrk="1" hangingPunct="1">
              <a:lnSpc>
                <a:spcPct val="150000"/>
              </a:lnSpc>
            </a:pPr>
            <a:endParaRPr lang="en-US" altLang="en-US" sz="3200" b="1" dirty="0">
              <a:latin typeface="Dante" panose="020F0502020204030204" pitchFamily="18" charset="0"/>
            </a:endParaRPr>
          </a:p>
          <a:p>
            <a:pPr eaLnBrk="1" hangingPunct="1">
              <a:lnSpc>
                <a:spcPct val="150000"/>
              </a:lnSpc>
            </a:pPr>
            <a:endParaRPr lang="en-US" altLang="en-US" sz="3200" b="1" dirty="0">
              <a:latin typeface="Dante" panose="020F0502020204030204" pitchFamily="18" charset="0"/>
            </a:endParaRPr>
          </a:p>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p:txBody>
      </p:sp>
      <p:pic>
        <p:nvPicPr>
          <p:cNvPr id="9" name="Graphic 20" descr="Cake outline">
            <a:extLst>
              <a:ext uri="{FF2B5EF4-FFF2-40B4-BE49-F238E27FC236}">
                <a16:creationId xmlns:a16="http://schemas.microsoft.com/office/drawing/2014/main" id="{E71020B1-B95D-C3E7-D347-236936D53BB1}"/>
              </a:ext>
            </a:extLst>
          </p:cNvPr>
          <p:cNvPicPr>
            <a:picLocks noChangeAspect="1"/>
          </p:cNvPicPr>
          <p:nvPr/>
        </p:nvPicPr>
        <p:blipFill>
          <a:blip r:embed="rId4"/>
          <a:stretch>
            <a:fillRect/>
          </a:stretch>
        </p:blipFill>
        <p:spPr>
          <a:xfrm>
            <a:off x="6773249" y="2278756"/>
            <a:ext cx="774700" cy="512963"/>
          </a:xfrm>
          <a:prstGeom prst="rect">
            <a:avLst/>
          </a:prstGeom>
        </p:spPr>
      </p:pic>
      <p:pic>
        <p:nvPicPr>
          <p:cNvPr id="10" name="Graphic 22" descr="Marker outline">
            <a:extLst>
              <a:ext uri="{FF2B5EF4-FFF2-40B4-BE49-F238E27FC236}">
                <a16:creationId xmlns:a16="http://schemas.microsoft.com/office/drawing/2014/main" id="{E4FDD25A-3DEA-FE93-1AEF-C304CD1793AF}"/>
              </a:ext>
            </a:extLst>
          </p:cNvPr>
          <p:cNvPicPr>
            <a:picLocks noChangeAspect="1"/>
          </p:cNvPicPr>
          <p:nvPr/>
        </p:nvPicPr>
        <p:blipFill>
          <a:blip r:embed="rId5"/>
          <a:stretch>
            <a:fillRect/>
          </a:stretch>
        </p:blipFill>
        <p:spPr>
          <a:xfrm>
            <a:off x="6866280" y="2881335"/>
            <a:ext cx="682436" cy="681038"/>
          </a:xfrm>
          <a:prstGeom prst="rect">
            <a:avLst/>
          </a:prstGeom>
        </p:spPr>
      </p:pic>
      <p:pic>
        <p:nvPicPr>
          <p:cNvPr id="11" name="Graphic 23" descr="Male outline">
            <a:extLst>
              <a:ext uri="{FF2B5EF4-FFF2-40B4-BE49-F238E27FC236}">
                <a16:creationId xmlns:a16="http://schemas.microsoft.com/office/drawing/2014/main" id="{3B8112ED-545F-D06F-21D2-501D63078A26}"/>
              </a:ext>
            </a:extLst>
          </p:cNvPr>
          <p:cNvPicPr>
            <a:picLocks noChangeAspect="1"/>
          </p:cNvPicPr>
          <p:nvPr/>
        </p:nvPicPr>
        <p:blipFill>
          <a:blip r:embed="rId6"/>
          <a:stretch>
            <a:fillRect/>
          </a:stretch>
        </p:blipFill>
        <p:spPr>
          <a:xfrm>
            <a:off x="6853778" y="3491258"/>
            <a:ext cx="707439" cy="621557"/>
          </a:xfrm>
          <a:prstGeom prst="rect">
            <a:avLst/>
          </a:prstGeom>
        </p:spPr>
      </p:pic>
      <p:pic>
        <p:nvPicPr>
          <p:cNvPr id="12" name="Graphic 24" descr="Briefcase outline">
            <a:extLst>
              <a:ext uri="{FF2B5EF4-FFF2-40B4-BE49-F238E27FC236}">
                <a16:creationId xmlns:a16="http://schemas.microsoft.com/office/drawing/2014/main" id="{57D4A437-D510-3F96-1111-9F8BDB32C54E}"/>
              </a:ext>
            </a:extLst>
          </p:cNvPr>
          <p:cNvPicPr>
            <a:picLocks noChangeAspect="1"/>
          </p:cNvPicPr>
          <p:nvPr/>
        </p:nvPicPr>
        <p:blipFill>
          <a:blip r:embed="rId7"/>
          <a:stretch>
            <a:fillRect/>
          </a:stretch>
        </p:blipFill>
        <p:spPr>
          <a:xfrm>
            <a:off x="6951234" y="4112815"/>
            <a:ext cx="575313" cy="621557"/>
          </a:xfrm>
          <a:prstGeom prst="rect">
            <a:avLst/>
          </a:prstGeom>
        </p:spPr>
      </p:pic>
      <p:sp>
        <p:nvSpPr>
          <p:cNvPr id="13" name="TextBox 25">
            <a:extLst>
              <a:ext uri="{FF2B5EF4-FFF2-40B4-BE49-F238E27FC236}">
                <a16:creationId xmlns:a16="http://schemas.microsoft.com/office/drawing/2014/main" id="{FE6E7348-5B71-F4A6-4021-15D41C0985AD}"/>
              </a:ext>
            </a:extLst>
          </p:cNvPr>
          <p:cNvSpPr txBox="1">
            <a:spLocks noChangeArrowheads="1"/>
          </p:cNvSpPr>
          <p:nvPr/>
        </p:nvSpPr>
        <p:spPr bwMode="auto">
          <a:xfrm>
            <a:off x="2415762" y="7015368"/>
            <a:ext cx="2266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600" b="1" dirty="0">
                <a:solidFill>
                  <a:schemeClr val="bg1"/>
                </a:solidFill>
                <a:latin typeface="Dante" panose="020F0502020204030204" pitchFamily="18" charset="0"/>
              </a:rPr>
              <a:t>Steve Miller</a:t>
            </a:r>
          </a:p>
        </p:txBody>
      </p:sp>
      <p:pic>
        <p:nvPicPr>
          <p:cNvPr id="14" name="Graphic 29" descr="Internet Of Things outline">
            <a:extLst>
              <a:ext uri="{FF2B5EF4-FFF2-40B4-BE49-F238E27FC236}">
                <a16:creationId xmlns:a16="http://schemas.microsoft.com/office/drawing/2014/main" id="{611D06CD-2B58-85D9-C784-EBD2A9E761EC}"/>
              </a:ext>
            </a:extLst>
          </p:cNvPr>
          <p:cNvPicPr>
            <a:picLocks noChangeAspect="1"/>
          </p:cNvPicPr>
          <p:nvPr/>
        </p:nvPicPr>
        <p:blipFill>
          <a:blip r:embed="rId8"/>
          <a:stretch>
            <a:fillRect/>
          </a:stretch>
        </p:blipFill>
        <p:spPr>
          <a:xfrm>
            <a:off x="6885524" y="4835951"/>
            <a:ext cx="673082" cy="516552"/>
          </a:xfrm>
          <a:prstGeom prst="rect">
            <a:avLst/>
          </a:prstGeom>
        </p:spPr>
      </p:pic>
      <p:sp>
        <p:nvSpPr>
          <p:cNvPr id="15" name="TextBox 14">
            <a:extLst>
              <a:ext uri="{FF2B5EF4-FFF2-40B4-BE49-F238E27FC236}">
                <a16:creationId xmlns:a16="http://schemas.microsoft.com/office/drawing/2014/main" id="{5FA5E99F-3E18-0B4D-F121-F64836C1CB8D}"/>
              </a:ext>
            </a:extLst>
          </p:cNvPr>
          <p:cNvSpPr txBox="1"/>
          <p:nvPr/>
        </p:nvSpPr>
        <p:spPr>
          <a:xfrm>
            <a:off x="11143822" y="647700"/>
            <a:ext cx="6446838" cy="7160935"/>
          </a:xfrm>
          <a:prstGeom prst="rect">
            <a:avLst/>
          </a:prstGeom>
          <a:noFill/>
        </p:spPr>
        <p:txBody>
          <a:bodyPr>
            <a:spAutoFit/>
          </a:bodyPr>
          <a:lstStyle/>
          <a:p>
            <a:pPr marL="254000" algn="just" eaLnBrk="1" fontAlgn="auto" hangingPunct="1">
              <a:spcBef>
                <a:spcPts val="0"/>
              </a:spcBef>
              <a:spcAft>
                <a:spcPts val="0"/>
              </a:spcAft>
              <a:defRPr/>
            </a:pPr>
            <a:r>
              <a:rPr lang="en-US" sz="3600" b="1" dirty="0">
                <a:solidFill>
                  <a:schemeClr val="bg1"/>
                </a:solidFill>
                <a:latin typeface="+mj-lt"/>
              </a:rPr>
              <a:t>Travel Habits</a:t>
            </a:r>
            <a:r>
              <a:rPr lang="en-US" sz="3600" dirty="0">
                <a:solidFill>
                  <a:schemeClr val="bg1"/>
                </a:solidFill>
                <a:latin typeface="Dante" panose="02020502050200020203" pitchFamily="18" charset="0"/>
              </a:rPr>
              <a:t>:</a:t>
            </a:r>
          </a:p>
          <a:p>
            <a:pPr marL="711200" indent="-457200" algn="just" eaLnBrk="1" fontAlgn="auto" hangingPunct="1">
              <a:spcBef>
                <a:spcPts val="0"/>
              </a:spcBef>
              <a:spcAft>
                <a:spcPts val="0"/>
              </a:spcAft>
              <a:buFont typeface="Wingdings" panose="05000000000000000000" pitchFamily="2" charset="2"/>
              <a:buChar char="v"/>
              <a:defRPr/>
            </a:pPr>
            <a:endParaRPr lang="en-US" sz="2800" dirty="0">
              <a:solidFill>
                <a:schemeClr val="bg1"/>
              </a:solidFill>
              <a:latin typeface="Dante" panose="02020502050200020203" pitchFamily="18" charset="0"/>
            </a:endParaRP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Travels impulsively, usually deciding at the last minute without much planning.</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Prefers to book travel through a travel agent or simple online tools without much concern for research or reviews.</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Often makes spontaneous weekend trips without needing detailed itineraries or recommendations.</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Doesn't care much about flight prices, weather conditions, or specific local food options</a:t>
            </a:r>
            <a:r>
              <a:rPr lang="en-US" sz="2800" dirty="0">
                <a:solidFill>
                  <a:schemeClr val="bg1"/>
                </a:solidFill>
                <a:latin typeface="Arial"/>
              </a:rPr>
              <a:t>.</a:t>
            </a:r>
          </a:p>
          <a:p>
            <a:pPr eaLnBrk="1" fontAlgn="auto" hangingPunct="1">
              <a:spcBef>
                <a:spcPts val="0"/>
              </a:spcBef>
              <a:spcAft>
                <a:spcPts val="840"/>
              </a:spcAft>
              <a:defRPr/>
            </a:pPr>
            <a:endParaRPr lang="en-US" dirty="0">
              <a:latin typeface="Dante" panose="02020502050200020203" pitchFamily="18" charset="0"/>
            </a:endParaRPr>
          </a:p>
        </p:txBody>
      </p:sp>
      <p:sp>
        <p:nvSpPr>
          <p:cNvPr id="16" name="TextBox 15">
            <a:extLst>
              <a:ext uri="{FF2B5EF4-FFF2-40B4-BE49-F238E27FC236}">
                <a16:creationId xmlns:a16="http://schemas.microsoft.com/office/drawing/2014/main" id="{2FBB3193-28A7-78B0-35CD-BFA9C7551F5A}"/>
              </a:ext>
            </a:extLst>
          </p:cNvPr>
          <p:cNvSpPr txBox="1"/>
          <p:nvPr/>
        </p:nvSpPr>
        <p:spPr>
          <a:xfrm>
            <a:off x="6346577" y="1225550"/>
            <a:ext cx="2166938" cy="465138"/>
          </a:xfrm>
          <a:prstGeom prst="rect">
            <a:avLst/>
          </a:prstGeom>
          <a:noFill/>
        </p:spPr>
        <p:txBody>
          <a:bodyPr>
            <a:spAutoFit/>
          </a:bodyPr>
          <a:lstStyle/>
          <a:p>
            <a:pPr marL="254000" algn="just" eaLnBrk="1" fontAlgn="auto" hangingPunct="1">
              <a:lnSpc>
                <a:spcPts val="2280"/>
              </a:lnSpc>
              <a:spcBef>
                <a:spcPts val="0"/>
              </a:spcBef>
              <a:spcAft>
                <a:spcPts val="0"/>
              </a:spcAft>
              <a:defRPr/>
            </a:pPr>
            <a:r>
              <a:rPr lang="en-US" sz="4000" b="1" dirty="0">
                <a:solidFill>
                  <a:schemeClr val="bg1"/>
                </a:solidFill>
                <a:latin typeface="+mj-lt"/>
              </a:rPr>
              <a:t>About</a:t>
            </a:r>
          </a:p>
        </p:txBody>
      </p:sp>
      <p:sp>
        <p:nvSpPr>
          <p:cNvPr id="17" name="TextBox 16">
            <a:extLst>
              <a:ext uri="{FF2B5EF4-FFF2-40B4-BE49-F238E27FC236}">
                <a16:creationId xmlns:a16="http://schemas.microsoft.com/office/drawing/2014/main" id="{BD8F608D-1D0A-2766-F187-392AAE35B220}"/>
              </a:ext>
            </a:extLst>
          </p:cNvPr>
          <p:cNvSpPr txBox="1"/>
          <p:nvPr/>
        </p:nvSpPr>
        <p:spPr>
          <a:xfrm>
            <a:off x="833438" y="881063"/>
            <a:ext cx="5021262" cy="1200329"/>
          </a:xfrm>
          <a:prstGeom prst="rect">
            <a:avLst/>
          </a:prstGeom>
          <a:noFill/>
        </p:spPr>
        <p:txBody>
          <a:bodyPr>
            <a:spAutoFit/>
          </a:bodyPr>
          <a:lstStyle/>
          <a:p>
            <a:pPr eaLnBrk="1" fontAlgn="auto" hangingPunct="1">
              <a:spcBef>
                <a:spcPts val="0"/>
              </a:spcBef>
              <a:spcAft>
                <a:spcPts val="0"/>
              </a:spcAft>
              <a:defRPr/>
            </a:pPr>
            <a:r>
              <a:rPr lang="en-US" altLang="en-US" sz="3600" b="1" dirty="0">
                <a:solidFill>
                  <a:schemeClr val="bg1"/>
                </a:solidFill>
                <a:latin typeface="+mj-lt"/>
              </a:rPr>
              <a:t>End-User Persona: The Impulse Traveler</a:t>
            </a:r>
          </a:p>
        </p:txBody>
      </p:sp>
      <p:pic>
        <p:nvPicPr>
          <p:cNvPr id="18" name="Picture 1">
            <a:extLst>
              <a:ext uri="{FF2B5EF4-FFF2-40B4-BE49-F238E27FC236}">
                <a16:creationId xmlns:a16="http://schemas.microsoft.com/office/drawing/2014/main" id="{D210043C-9A7C-B9D2-6245-5AA0B62E21F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90589" y="2671762"/>
            <a:ext cx="5317296"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45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F5B4B8DD-C087-6766-31C9-24104110700C}"/>
              </a:ext>
            </a:extLst>
          </p:cNvPr>
          <p:cNvSpPr txBox="1"/>
          <p:nvPr/>
        </p:nvSpPr>
        <p:spPr>
          <a:xfrm>
            <a:off x="1219200" y="1333500"/>
            <a:ext cx="9999406" cy="6555641"/>
          </a:xfrm>
          <a:prstGeom prst="rect">
            <a:avLst/>
          </a:prstGeom>
          <a:noFill/>
        </p:spPr>
        <p:txBody>
          <a:bodyPr wrap="square">
            <a:spAutoFit/>
          </a:bodyPr>
          <a:lstStyle/>
          <a:p>
            <a:r>
              <a:rPr lang="en-US" sz="2800" b="1" dirty="0">
                <a:solidFill>
                  <a:schemeClr val="bg1"/>
                </a:solidFill>
              </a:rPr>
              <a:t>What He Wants from the App:</a:t>
            </a:r>
          </a:p>
          <a:p>
            <a:r>
              <a:rPr lang="en-US" sz="2800" dirty="0">
                <a:solidFill>
                  <a:schemeClr val="bg1"/>
                </a:solidFill>
              </a:rPr>
              <a:t>Simple, easy-to-use interface with </a:t>
            </a:r>
            <a:r>
              <a:rPr lang="en-US" sz="2800" dirty="0" err="1">
                <a:solidFill>
                  <a:schemeClr val="bg1"/>
                </a:solidFill>
              </a:rPr>
              <a:t>personalised</a:t>
            </a:r>
            <a:r>
              <a:rPr lang="en-US" sz="2800" dirty="0">
                <a:solidFill>
                  <a:schemeClr val="bg1"/>
                </a:solidFill>
              </a:rPr>
              <a:t> recommendations for destinations, weather, and activities.</a:t>
            </a:r>
          </a:p>
          <a:p>
            <a:r>
              <a:rPr lang="en-US" sz="2800" dirty="0">
                <a:solidFill>
                  <a:schemeClr val="bg1"/>
                </a:solidFill>
              </a:rPr>
              <a:t>Budget tracking features to keep her within financial limits while planning a vacation.</a:t>
            </a:r>
          </a:p>
          <a:p>
            <a:r>
              <a:rPr lang="en-US" sz="2800" dirty="0">
                <a:solidFill>
                  <a:schemeClr val="bg1"/>
                </a:solidFill>
              </a:rPr>
              <a:t>Family-friendly suggestions for travel and dining.</a:t>
            </a:r>
          </a:p>
          <a:p>
            <a:r>
              <a:rPr lang="en-US" sz="2800" dirty="0">
                <a:solidFill>
                  <a:schemeClr val="bg1"/>
                </a:solidFill>
              </a:rPr>
              <a:t>Weather-based travel advice, ensuring the trip aligns with her preferred climate.</a:t>
            </a:r>
          </a:p>
          <a:p>
            <a:endParaRPr lang="en-US" sz="2800" dirty="0">
              <a:solidFill>
                <a:schemeClr val="bg1"/>
              </a:solidFill>
            </a:endParaRPr>
          </a:p>
          <a:p>
            <a:endParaRPr lang="en-US" sz="2800" dirty="0">
              <a:solidFill>
                <a:schemeClr val="bg1"/>
              </a:solidFill>
            </a:endParaRPr>
          </a:p>
          <a:p>
            <a:r>
              <a:rPr lang="en-US" sz="2800" b="1" dirty="0">
                <a:solidFill>
                  <a:schemeClr val="bg1"/>
                </a:solidFill>
              </a:rPr>
              <a:t>Why He Matters:</a:t>
            </a:r>
          </a:p>
          <a:p>
            <a:r>
              <a:rPr lang="en-US" sz="2800" dirty="0">
                <a:solidFill>
                  <a:schemeClr val="bg1"/>
                </a:solidFill>
              </a:rPr>
              <a:t>He is a frequent traveler who needs efficient travel planning solutions. Her needs reflect a large segment of users who rely on personalized, budget conscious, and well-organized recommendations</a:t>
            </a:r>
          </a:p>
        </p:txBody>
      </p:sp>
    </p:spTree>
    <p:extLst>
      <p:ext uri="{BB962C8B-B14F-4D97-AF65-F5344CB8AC3E}">
        <p14:creationId xmlns:p14="http://schemas.microsoft.com/office/powerpoint/2010/main" val="292384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Rectangle 1">
            <a:extLst>
              <a:ext uri="{FF2B5EF4-FFF2-40B4-BE49-F238E27FC236}">
                <a16:creationId xmlns:a16="http://schemas.microsoft.com/office/drawing/2014/main" id="{44672794-2F97-93FC-156F-A27C9F87F24A}"/>
              </a:ext>
            </a:extLst>
          </p:cNvPr>
          <p:cNvSpPr/>
          <p:nvPr/>
        </p:nvSpPr>
        <p:spPr>
          <a:xfrm>
            <a:off x="6775450" y="336550"/>
            <a:ext cx="4192588" cy="5157788"/>
          </a:xfrm>
          <a:prstGeom prst="rect">
            <a:avLst/>
          </a:prstGeom>
        </p:spPr>
        <p:txBody>
          <a:bodyPr lIns="0" tIns="0" rIns="0" bIns="0"/>
          <a:lstStyle/>
          <a:p>
            <a:pPr eaLnBrk="1" fontAlgn="auto" hangingPunct="1">
              <a:spcBef>
                <a:spcPts val="0"/>
              </a:spcBef>
              <a:spcAft>
                <a:spcPts val="0"/>
              </a:spcAft>
              <a:defRPr/>
            </a:pPr>
            <a:r>
              <a:rPr lang="en-US" sz="2364" b="1" dirty="0">
                <a:latin typeface="+mn-lt"/>
              </a:rPr>
              <a:t> </a:t>
            </a:r>
            <a:endParaRPr lang="en-US" sz="1890" dirty="0">
              <a:latin typeface="Arial"/>
            </a:endParaRPr>
          </a:p>
        </p:txBody>
      </p:sp>
      <p:sp>
        <p:nvSpPr>
          <p:cNvPr id="3" name="TextBox 2">
            <a:extLst>
              <a:ext uri="{FF2B5EF4-FFF2-40B4-BE49-F238E27FC236}">
                <a16:creationId xmlns:a16="http://schemas.microsoft.com/office/drawing/2014/main" id="{7860A93F-F54A-BDC1-51D9-6AA9EF0E3105}"/>
              </a:ext>
            </a:extLst>
          </p:cNvPr>
          <p:cNvSpPr txBox="1"/>
          <p:nvPr/>
        </p:nvSpPr>
        <p:spPr>
          <a:xfrm>
            <a:off x="13496925" y="2252663"/>
            <a:ext cx="7258050" cy="419100"/>
          </a:xfrm>
          <a:prstGeom prst="rect">
            <a:avLst/>
          </a:prstGeom>
          <a:noFill/>
        </p:spPr>
        <p:txBody>
          <a:bodyPr>
            <a:spAutoFit/>
          </a:bodyPr>
          <a:lstStyle/>
          <a:p>
            <a:pPr eaLnBrk="1" fontAlgn="auto" hangingPunct="1">
              <a:spcBef>
                <a:spcPts val="0"/>
              </a:spcBef>
              <a:spcAft>
                <a:spcPts val="1324"/>
              </a:spcAft>
              <a:defRPr/>
            </a:pPr>
            <a:r>
              <a:rPr lang="en-US" sz="2128" b="1" dirty="0">
                <a:latin typeface="Arial"/>
              </a:rPr>
              <a:t> </a:t>
            </a:r>
            <a:endParaRPr lang="en-US" sz="2367" dirty="0">
              <a:latin typeface="+mn-lt"/>
            </a:endParaRPr>
          </a:p>
        </p:txBody>
      </p:sp>
      <p:sp>
        <p:nvSpPr>
          <p:cNvPr id="4" name="TextBox 3">
            <a:extLst>
              <a:ext uri="{FF2B5EF4-FFF2-40B4-BE49-F238E27FC236}">
                <a16:creationId xmlns:a16="http://schemas.microsoft.com/office/drawing/2014/main" id="{00A183EB-F0D9-F353-A54C-4E11A8ADB900}"/>
              </a:ext>
            </a:extLst>
          </p:cNvPr>
          <p:cNvSpPr txBox="1"/>
          <p:nvPr/>
        </p:nvSpPr>
        <p:spPr>
          <a:xfrm>
            <a:off x="5113338" y="5060950"/>
            <a:ext cx="838200" cy="501650"/>
          </a:xfrm>
          <a:prstGeom prst="rect">
            <a:avLst/>
          </a:prstGeom>
          <a:noFill/>
        </p:spPr>
        <p:txBody>
          <a:bodyPr>
            <a:spAutoFit/>
          </a:bodyPr>
          <a:lstStyle/>
          <a:p>
            <a:pPr marL="400217" algn="just" eaLnBrk="1" fontAlgn="auto" hangingPunct="1">
              <a:lnSpc>
                <a:spcPts val="3592"/>
              </a:lnSpc>
              <a:spcBef>
                <a:spcPts val="0"/>
              </a:spcBef>
              <a:spcAft>
                <a:spcPts val="0"/>
              </a:spcAft>
              <a:defRPr/>
            </a:pPr>
            <a:r>
              <a:rPr lang="en-US" sz="2128" dirty="0">
                <a:latin typeface="Arial"/>
              </a:rPr>
              <a:t> </a:t>
            </a:r>
          </a:p>
        </p:txBody>
      </p:sp>
      <p:sp>
        <p:nvSpPr>
          <p:cNvPr id="6" name="TextBox 10">
            <a:extLst>
              <a:ext uri="{FF2B5EF4-FFF2-40B4-BE49-F238E27FC236}">
                <a16:creationId xmlns:a16="http://schemas.microsoft.com/office/drawing/2014/main" id="{006F947B-0338-AAF6-4B54-F870F420BB48}"/>
              </a:ext>
            </a:extLst>
          </p:cNvPr>
          <p:cNvSpPr txBox="1">
            <a:spLocks noChangeArrowheads="1"/>
          </p:cNvSpPr>
          <p:nvPr/>
        </p:nvSpPr>
        <p:spPr bwMode="auto">
          <a:xfrm>
            <a:off x="8005763" y="1479285"/>
            <a:ext cx="5332412"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a:p>
            <a:pPr eaLnBrk="1" hangingPunct="1">
              <a:lnSpc>
                <a:spcPct val="150000"/>
              </a:lnSpc>
            </a:pPr>
            <a:r>
              <a:rPr lang="en-US" altLang="en-US" sz="2800" b="1" dirty="0">
                <a:solidFill>
                  <a:schemeClr val="bg1"/>
                </a:solidFill>
                <a:latin typeface="Dante" panose="020F0502020204030204" pitchFamily="18" charset="0"/>
              </a:rPr>
              <a:t>Age: 33 Years</a:t>
            </a:r>
          </a:p>
          <a:p>
            <a:pPr eaLnBrk="1" hangingPunct="1">
              <a:lnSpc>
                <a:spcPct val="150000"/>
              </a:lnSpc>
            </a:pPr>
            <a:r>
              <a:rPr lang="en-US" altLang="en-US" sz="2800" b="1" dirty="0">
                <a:solidFill>
                  <a:schemeClr val="bg1"/>
                </a:solidFill>
                <a:latin typeface="Dante" panose="020F0502020204030204" pitchFamily="18" charset="0"/>
              </a:rPr>
              <a:t>Dublin, Ireland</a:t>
            </a:r>
          </a:p>
          <a:p>
            <a:pPr eaLnBrk="1" hangingPunct="1">
              <a:lnSpc>
                <a:spcPct val="150000"/>
              </a:lnSpc>
            </a:pPr>
            <a:r>
              <a:rPr lang="en-US" altLang="en-US" sz="2800" b="1" dirty="0">
                <a:solidFill>
                  <a:schemeClr val="bg1"/>
                </a:solidFill>
                <a:latin typeface="Dante" panose="020F0502020204030204" pitchFamily="18" charset="0"/>
              </a:rPr>
              <a:t>Male</a:t>
            </a:r>
          </a:p>
          <a:p>
            <a:pPr eaLnBrk="1" hangingPunct="1">
              <a:lnSpc>
                <a:spcPct val="150000"/>
              </a:lnSpc>
            </a:pPr>
            <a:r>
              <a:rPr lang="en-US" altLang="en-US" sz="2800" b="1" dirty="0">
                <a:solidFill>
                  <a:schemeClr val="bg1"/>
                </a:solidFill>
                <a:latin typeface="Dante" panose="020F0502020204030204" pitchFamily="18" charset="0"/>
              </a:rPr>
              <a:t>Freelance Web Developer</a:t>
            </a:r>
          </a:p>
          <a:p>
            <a:pPr eaLnBrk="1" hangingPunct="1">
              <a:lnSpc>
                <a:spcPct val="150000"/>
              </a:lnSpc>
            </a:pPr>
            <a:r>
              <a:rPr lang="en-US" altLang="en-US" sz="2800" b="1" dirty="0">
                <a:solidFill>
                  <a:schemeClr val="bg1"/>
                </a:solidFill>
                <a:latin typeface="Dante" panose="020F0502020204030204" pitchFamily="18" charset="0"/>
              </a:rPr>
              <a:t>Tech Savviness: Advanced</a:t>
            </a:r>
          </a:p>
          <a:p>
            <a:pPr eaLnBrk="1" hangingPunct="1">
              <a:lnSpc>
                <a:spcPct val="150000"/>
              </a:lnSpc>
            </a:pPr>
            <a:endParaRPr lang="en-US" altLang="en-US" sz="3200" b="1" dirty="0">
              <a:latin typeface="Dante" panose="020F0502020204030204" pitchFamily="18" charset="0"/>
            </a:endParaRPr>
          </a:p>
          <a:p>
            <a:pPr eaLnBrk="1" hangingPunct="1">
              <a:lnSpc>
                <a:spcPct val="150000"/>
              </a:lnSpc>
            </a:pPr>
            <a:endParaRPr lang="en-US" altLang="en-US" sz="3200" b="1" dirty="0">
              <a:latin typeface="Dante" panose="020F0502020204030204" pitchFamily="18" charset="0"/>
            </a:endParaRPr>
          </a:p>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p:txBody>
      </p:sp>
      <p:pic>
        <p:nvPicPr>
          <p:cNvPr id="8" name="Graphic 20" descr="Cake outline">
            <a:extLst>
              <a:ext uri="{FF2B5EF4-FFF2-40B4-BE49-F238E27FC236}">
                <a16:creationId xmlns:a16="http://schemas.microsoft.com/office/drawing/2014/main" id="{6359DE26-F7C9-553F-58EF-1B1E080C7C0D}"/>
              </a:ext>
            </a:extLst>
          </p:cNvPr>
          <p:cNvPicPr>
            <a:picLocks noChangeAspect="1"/>
          </p:cNvPicPr>
          <p:nvPr/>
        </p:nvPicPr>
        <p:blipFill>
          <a:blip r:embed="rId4"/>
          <a:stretch>
            <a:fillRect/>
          </a:stretch>
        </p:blipFill>
        <p:spPr>
          <a:xfrm>
            <a:off x="6984857" y="2081392"/>
            <a:ext cx="891605" cy="590371"/>
          </a:xfrm>
          <a:prstGeom prst="rect">
            <a:avLst/>
          </a:prstGeom>
        </p:spPr>
      </p:pic>
      <p:pic>
        <p:nvPicPr>
          <p:cNvPr id="9" name="Graphic 22" descr="Marker outline">
            <a:extLst>
              <a:ext uri="{FF2B5EF4-FFF2-40B4-BE49-F238E27FC236}">
                <a16:creationId xmlns:a16="http://schemas.microsoft.com/office/drawing/2014/main" id="{E7F466FD-7D66-BEE9-BC00-8213786657A6}"/>
              </a:ext>
            </a:extLst>
          </p:cNvPr>
          <p:cNvPicPr>
            <a:picLocks noChangeAspect="1"/>
          </p:cNvPicPr>
          <p:nvPr/>
        </p:nvPicPr>
        <p:blipFill>
          <a:blip r:embed="rId5"/>
          <a:stretch>
            <a:fillRect/>
          </a:stretch>
        </p:blipFill>
        <p:spPr>
          <a:xfrm>
            <a:off x="7159397" y="2731383"/>
            <a:ext cx="655213" cy="653871"/>
          </a:xfrm>
          <a:prstGeom prst="rect">
            <a:avLst/>
          </a:prstGeom>
        </p:spPr>
      </p:pic>
      <p:pic>
        <p:nvPicPr>
          <p:cNvPr id="10" name="Graphic 23" descr="Male outline">
            <a:extLst>
              <a:ext uri="{FF2B5EF4-FFF2-40B4-BE49-F238E27FC236}">
                <a16:creationId xmlns:a16="http://schemas.microsoft.com/office/drawing/2014/main" id="{7E30720B-BDE2-9180-9FE7-356413C353B0}"/>
              </a:ext>
            </a:extLst>
          </p:cNvPr>
          <p:cNvPicPr>
            <a:picLocks noChangeAspect="1"/>
          </p:cNvPicPr>
          <p:nvPr/>
        </p:nvPicPr>
        <p:blipFill>
          <a:blip r:embed="rId6"/>
          <a:stretch>
            <a:fillRect/>
          </a:stretch>
        </p:blipFill>
        <p:spPr>
          <a:xfrm>
            <a:off x="7205194" y="3357263"/>
            <a:ext cx="671944" cy="590371"/>
          </a:xfrm>
          <a:prstGeom prst="rect">
            <a:avLst/>
          </a:prstGeom>
        </p:spPr>
      </p:pic>
      <p:pic>
        <p:nvPicPr>
          <p:cNvPr id="11" name="Graphic 24" descr="Briefcase outline">
            <a:extLst>
              <a:ext uri="{FF2B5EF4-FFF2-40B4-BE49-F238E27FC236}">
                <a16:creationId xmlns:a16="http://schemas.microsoft.com/office/drawing/2014/main" id="{1142163B-5FF0-27F1-75DA-3D8080220F21}"/>
              </a:ext>
            </a:extLst>
          </p:cNvPr>
          <p:cNvPicPr>
            <a:picLocks noChangeAspect="1"/>
          </p:cNvPicPr>
          <p:nvPr/>
        </p:nvPicPr>
        <p:blipFill>
          <a:blip r:embed="rId7"/>
          <a:stretch>
            <a:fillRect/>
          </a:stretch>
        </p:blipFill>
        <p:spPr>
          <a:xfrm>
            <a:off x="7202986" y="3979370"/>
            <a:ext cx="593454" cy="641156"/>
          </a:xfrm>
          <a:prstGeom prst="rect">
            <a:avLst/>
          </a:prstGeom>
        </p:spPr>
      </p:pic>
      <p:sp>
        <p:nvSpPr>
          <p:cNvPr id="12" name="TextBox 25">
            <a:extLst>
              <a:ext uri="{FF2B5EF4-FFF2-40B4-BE49-F238E27FC236}">
                <a16:creationId xmlns:a16="http://schemas.microsoft.com/office/drawing/2014/main" id="{D1D5475E-2AE7-B16C-3BC5-F06DDF0D7C78}"/>
              </a:ext>
            </a:extLst>
          </p:cNvPr>
          <p:cNvSpPr txBox="1">
            <a:spLocks noChangeArrowheads="1"/>
          </p:cNvSpPr>
          <p:nvPr/>
        </p:nvSpPr>
        <p:spPr bwMode="auto">
          <a:xfrm>
            <a:off x="1865645" y="6663379"/>
            <a:ext cx="3013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600" b="1" dirty="0">
                <a:solidFill>
                  <a:schemeClr val="bg1"/>
                </a:solidFill>
                <a:latin typeface="Dante" panose="020F0502020204030204" pitchFamily="18" charset="0"/>
              </a:rPr>
              <a:t>Liam O’Connor</a:t>
            </a:r>
          </a:p>
        </p:txBody>
      </p:sp>
      <p:pic>
        <p:nvPicPr>
          <p:cNvPr id="13" name="Graphic 29" descr="Internet Of Things outline">
            <a:extLst>
              <a:ext uri="{FF2B5EF4-FFF2-40B4-BE49-F238E27FC236}">
                <a16:creationId xmlns:a16="http://schemas.microsoft.com/office/drawing/2014/main" id="{E2846365-6560-4B47-9D69-5F013A78CFE3}"/>
              </a:ext>
            </a:extLst>
          </p:cNvPr>
          <p:cNvPicPr>
            <a:picLocks noChangeAspect="1"/>
          </p:cNvPicPr>
          <p:nvPr/>
        </p:nvPicPr>
        <p:blipFill>
          <a:blip r:embed="rId8"/>
          <a:stretch>
            <a:fillRect/>
          </a:stretch>
        </p:blipFill>
        <p:spPr>
          <a:xfrm>
            <a:off x="7119833" y="4700066"/>
            <a:ext cx="734339" cy="563563"/>
          </a:xfrm>
          <a:prstGeom prst="rect">
            <a:avLst/>
          </a:prstGeom>
        </p:spPr>
      </p:pic>
      <p:sp>
        <p:nvSpPr>
          <p:cNvPr id="14" name="TextBox 13">
            <a:extLst>
              <a:ext uri="{FF2B5EF4-FFF2-40B4-BE49-F238E27FC236}">
                <a16:creationId xmlns:a16="http://schemas.microsoft.com/office/drawing/2014/main" id="{7A543538-028E-2357-E76B-0A5E0B942D9D}"/>
              </a:ext>
            </a:extLst>
          </p:cNvPr>
          <p:cNvSpPr txBox="1"/>
          <p:nvPr/>
        </p:nvSpPr>
        <p:spPr>
          <a:xfrm>
            <a:off x="11455068" y="887362"/>
            <a:ext cx="6446838" cy="7171194"/>
          </a:xfrm>
          <a:prstGeom prst="rect">
            <a:avLst/>
          </a:prstGeom>
          <a:noFill/>
        </p:spPr>
        <p:txBody>
          <a:bodyPr>
            <a:spAutoFit/>
          </a:bodyPr>
          <a:lstStyle/>
          <a:p>
            <a:pPr marL="254000" algn="just" eaLnBrk="1" fontAlgn="auto" hangingPunct="1">
              <a:spcBef>
                <a:spcPts val="0"/>
              </a:spcBef>
              <a:spcAft>
                <a:spcPts val="0"/>
              </a:spcAft>
              <a:defRPr/>
            </a:pPr>
            <a:r>
              <a:rPr lang="en-US" sz="3600" b="1" dirty="0">
                <a:solidFill>
                  <a:schemeClr val="bg1"/>
                </a:solidFill>
                <a:latin typeface="+mj-lt"/>
              </a:rPr>
              <a:t>Travel Habits</a:t>
            </a:r>
            <a:r>
              <a:rPr lang="en-US" sz="3600" dirty="0">
                <a:solidFill>
                  <a:schemeClr val="bg1"/>
                </a:solidFill>
                <a:latin typeface="Dante" panose="02020502050200020203" pitchFamily="18" charset="0"/>
              </a:rPr>
              <a:t>:</a:t>
            </a:r>
          </a:p>
          <a:p>
            <a:pPr marL="711200" indent="-457200" algn="just" eaLnBrk="1" fontAlgn="auto" hangingPunct="1">
              <a:spcBef>
                <a:spcPts val="0"/>
              </a:spcBef>
              <a:spcAft>
                <a:spcPts val="0"/>
              </a:spcAft>
              <a:buFont typeface="Wingdings" panose="05000000000000000000" pitchFamily="2" charset="2"/>
              <a:buChar char="v"/>
              <a:defRPr/>
            </a:pPr>
            <a:endParaRPr lang="en-US" sz="2800" dirty="0">
              <a:solidFill>
                <a:schemeClr val="bg1"/>
              </a:solidFill>
              <a:latin typeface="Dante" panose="02020502050200020203" pitchFamily="18" charset="0"/>
            </a:endParaRP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Travels frequently while working remotely, staying in destinations for 2-3 months at a time.</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Values locations with reliable internet connectivity, affordable accommodations, and coworking spaces.</a:t>
            </a:r>
          </a:p>
          <a:p>
            <a:pPr marL="9398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 Prefers to immerse himself in local culture, exploring offbeat locations, food, and activities during his downtime.</a:t>
            </a:r>
          </a:p>
          <a:p>
            <a:pPr marL="9398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Looks for flexible flight options and long-term accommodation </a:t>
            </a:r>
            <a:r>
              <a:rPr lang="en-US" sz="3200" dirty="0">
                <a:latin typeface="Dante" panose="02020502050200020203" pitchFamily="18" charset="0"/>
              </a:rPr>
              <a:t>deals.</a:t>
            </a:r>
          </a:p>
          <a:p>
            <a:pPr eaLnBrk="1" fontAlgn="auto" hangingPunct="1">
              <a:spcBef>
                <a:spcPts val="0"/>
              </a:spcBef>
              <a:spcAft>
                <a:spcPts val="840"/>
              </a:spcAft>
              <a:defRPr/>
            </a:pPr>
            <a:endParaRPr lang="en-US" dirty="0">
              <a:latin typeface="Dante" panose="02020502050200020203" pitchFamily="18" charset="0"/>
            </a:endParaRPr>
          </a:p>
        </p:txBody>
      </p:sp>
      <p:sp>
        <p:nvSpPr>
          <p:cNvPr id="15" name="TextBox 14">
            <a:extLst>
              <a:ext uri="{FF2B5EF4-FFF2-40B4-BE49-F238E27FC236}">
                <a16:creationId xmlns:a16="http://schemas.microsoft.com/office/drawing/2014/main" id="{F265A050-C1EB-0EAC-D43C-B8D716BB3070}"/>
              </a:ext>
            </a:extLst>
          </p:cNvPr>
          <p:cNvSpPr txBox="1"/>
          <p:nvPr/>
        </p:nvSpPr>
        <p:spPr>
          <a:xfrm>
            <a:off x="6623050" y="1191417"/>
            <a:ext cx="2166938" cy="465138"/>
          </a:xfrm>
          <a:prstGeom prst="rect">
            <a:avLst/>
          </a:prstGeom>
          <a:noFill/>
        </p:spPr>
        <p:txBody>
          <a:bodyPr>
            <a:spAutoFit/>
          </a:bodyPr>
          <a:lstStyle/>
          <a:p>
            <a:pPr marL="254000" algn="just" eaLnBrk="1" fontAlgn="auto" hangingPunct="1">
              <a:lnSpc>
                <a:spcPts val="2280"/>
              </a:lnSpc>
              <a:spcBef>
                <a:spcPts val="0"/>
              </a:spcBef>
              <a:spcAft>
                <a:spcPts val="0"/>
              </a:spcAft>
              <a:defRPr/>
            </a:pPr>
            <a:r>
              <a:rPr lang="en-US" sz="4000" b="1" dirty="0">
                <a:solidFill>
                  <a:schemeClr val="bg1"/>
                </a:solidFill>
                <a:latin typeface="+mj-lt"/>
              </a:rPr>
              <a:t>About</a:t>
            </a:r>
          </a:p>
        </p:txBody>
      </p:sp>
      <p:sp>
        <p:nvSpPr>
          <p:cNvPr id="16" name="TextBox 15">
            <a:extLst>
              <a:ext uri="{FF2B5EF4-FFF2-40B4-BE49-F238E27FC236}">
                <a16:creationId xmlns:a16="http://schemas.microsoft.com/office/drawing/2014/main" id="{FECA7233-92CA-C0AC-0FB7-E01633593693}"/>
              </a:ext>
            </a:extLst>
          </p:cNvPr>
          <p:cNvSpPr txBox="1"/>
          <p:nvPr/>
        </p:nvSpPr>
        <p:spPr>
          <a:xfrm>
            <a:off x="833438" y="881063"/>
            <a:ext cx="5021262" cy="1200329"/>
          </a:xfrm>
          <a:prstGeom prst="rect">
            <a:avLst/>
          </a:prstGeom>
          <a:noFill/>
        </p:spPr>
        <p:txBody>
          <a:bodyPr>
            <a:spAutoFit/>
          </a:bodyPr>
          <a:lstStyle/>
          <a:p>
            <a:pPr eaLnBrk="1" fontAlgn="auto" hangingPunct="1">
              <a:spcBef>
                <a:spcPts val="0"/>
              </a:spcBef>
              <a:spcAft>
                <a:spcPts val="0"/>
              </a:spcAft>
              <a:defRPr/>
            </a:pPr>
            <a:r>
              <a:rPr lang="en-US" altLang="en-US" sz="3600" b="1" dirty="0">
                <a:solidFill>
                  <a:schemeClr val="bg1"/>
                </a:solidFill>
                <a:latin typeface="+mj-lt"/>
              </a:rPr>
              <a:t>End-User Persona: The Digital Nomad</a:t>
            </a:r>
          </a:p>
        </p:txBody>
      </p:sp>
      <p:pic>
        <p:nvPicPr>
          <p:cNvPr id="17" name="Picture 2">
            <a:extLst>
              <a:ext uri="{FF2B5EF4-FFF2-40B4-BE49-F238E27FC236}">
                <a16:creationId xmlns:a16="http://schemas.microsoft.com/office/drawing/2014/main" id="{53CF24E3-FD41-8EDE-0885-8589AAEB05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759" y="2373723"/>
            <a:ext cx="5496848"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24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F5B4B8DD-C087-6766-31C9-24104110700C}"/>
              </a:ext>
            </a:extLst>
          </p:cNvPr>
          <p:cNvSpPr txBox="1"/>
          <p:nvPr/>
        </p:nvSpPr>
        <p:spPr>
          <a:xfrm>
            <a:off x="1219200" y="1333500"/>
            <a:ext cx="9999406" cy="7055778"/>
          </a:xfrm>
          <a:prstGeom prst="rect">
            <a:avLst/>
          </a:prstGeom>
          <a:noFill/>
        </p:spPr>
        <p:txBody>
          <a:bodyPr wrap="square">
            <a:spAutoFit/>
          </a:bodyPr>
          <a:lstStyle/>
          <a:p>
            <a:pPr eaLnBrk="1" fontAlgn="auto" hangingPunct="1">
              <a:spcBef>
                <a:spcPts val="0"/>
              </a:spcBef>
              <a:spcAft>
                <a:spcPts val="840"/>
              </a:spcAft>
              <a:defRPr/>
            </a:pPr>
            <a:r>
              <a:rPr lang="en-US" sz="2800" b="1" dirty="0">
                <a:solidFill>
                  <a:schemeClr val="bg1"/>
                </a:solidFill>
                <a:latin typeface="+mj-lt"/>
              </a:rPr>
              <a:t>What He Wants from the App</a:t>
            </a:r>
            <a:r>
              <a:rPr lang="en-US" sz="2800" dirty="0">
                <a:solidFill>
                  <a:schemeClr val="bg1"/>
                </a:solidFill>
                <a:latin typeface="+mj-lt"/>
              </a:rPr>
              <a:t>:</a:t>
            </a:r>
          </a:p>
          <a:p>
            <a:pPr marL="457200" indent="-457200" algn="just"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Flexible, long-term stay suggestions in digital-nomad-friendly locations.</a:t>
            </a:r>
          </a:p>
          <a:p>
            <a:pPr marL="457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Destination recommendations based on reliable internet access and remote work setups.</a:t>
            </a:r>
          </a:p>
          <a:p>
            <a:pPr marL="457200" indent="-457200" algn="just"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Weather forecasts and local events to plan work and leisure activities.</a:t>
            </a:r>
          </a:p>
          <a:p>
            <a:pPr marL="457200" indent="-457200" algn="just"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Affordable flight and accommodation packages for extended stays.</a:t>
            </a:r>
          </a:p>
          <a:p>
            <a:pPr marL="457200" indent="-457200" eaLnBrk="1" fontAlgn="auto" hangingPunct="1">
              <a:spcBef>
                <a:spcPts val="0"/>
              </a:spcBef>
              <a:spcAft>
                <a:spcPts val="425"/>
              </a:spcAft>
              <a:buFont typeface="Wingdings" panose="05000000000000000000" pitchFamily="2" charset="2"/>
              <a:buChar char="v"/>
              <a:defRPr/>
            </a:pPr>
            <a:endParaRPr lang="en-US" altLang="en-US" sz="2800" dirty="0">
              <a:solidFill>
                <a:schemeClr val="bg1"/>
              </a:solidFill>
              <a:latin typeface="Dante" panose="02020502050200020203" pitchFamily="18" charset="0"/>
            </a:endParaRPr>
          </a:p>
          <a:p>
            <a:pPr marL="457200" indent="-457200" eaLnBrk="1" fontAlgn="auto" hangingPunct="1">
              <a:spcBef>
                <a:spcPts val="0"/>
              </a:spcBef>
              <a:spcAft>
                <a:spcPts val="425"/>
              </a:spcAft>
              <a:buFont typeface="Wingdings" panose="05000000000000000000" pitchFamily="2" charset="2"/>
              <a:buChar char="v"/>
              <a:defRPr/>
            </a:pPr>
            <a:endParaRPr lang="en-US" altLang="en-US" sz="2800" dirty="0">
              <a:solidFill>
                <a:schemeClr val="bg1"/>
              </a:solidFill>
              <a:latin typeface="Dante" panose="02020502050200020203" pitchFamily="18" charset="0"/>
            </a:endParaRPr>
          </a:p>
          <a:p>
            <a:pPr eaLnBrk="1" fontAlgn="auto" hangingPunct="1">
              <a:lnSpc>
                <a:spcPts val="1488"/>
              </a:lnSpc>
              <a:spcBef>
                <a:spcPts val="0"/>
              </a:spcBef>
              <a:spcAft>
                <a:spcPts val="425"/>
              </a:spcAft>
              <a:defRPr/>
            </a:pPr>
            <a:endParaRPr lang="en-US" sz="2800" b="1" dirty="0">
              <a:solidFill>
                <a:schemeClr val="bg1"/>
              </a:solidFill>
              <a:latin typeface="Arial" panose="020B0604020202020204" pitchFamily="34" charset="0"/>
            </a:endParaRPr>
          </a:p>
          <a:p>
            <a:pPr eaLnBrk="1" fontAlgn="auto" hangingPunct="1">
              <a:spcBef>
                <a:spcPts val="0"/>
              </a:spcBef>
              <a:spcAft>
                <a:spcPts val="425"/>
              </a:spcAft>
              <a:defRPr/>
            </a:pPr>
            <a:r>
              <a:rPr lang="en-US" sz="2800" b="1" dirty="0">
                <a:solidFill>
                  <a:schemeClr val="bg1"/>
                </a:solidFill>
                <a:latin typeface="+mj-lt"/>
              </a:rPr>
              <a:t>Why He Matters:</a:t>
            </a:r>
            <a:endParaRPr lang="en-US" sz="2800" dirty="0">
              <a:solidFill>
                <a:schemeClr val="bg1"/>
              </a:solidFill>
              <a:latin typeface="+mj-lt"/>
            </a:endParaRPr>
          </a:p>
          <a:p>
            <a:pPr marL="457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 Digital nomads represent a growing user base, needing specialized travel planning for long-term stays with work-friendly setups. Catering to their needs opens up opportunities for expansion into the remote work travel market.</a:t>
            </a:r>
          </a:p>
        </p:txBody>
      </p:sp>
    </p:spTree>
    <p:extLst>
      <p:ext uri="{BB962C8B-B14F-4D97-AF65-F5344CB8AC3E}">
        <p14:creationId xmlns:p14="http://schemas.microsoft.com/office/powerpoint/2010/main" val="414342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6" name="Freeform 10">
            <a:extLst>
              <a:ext uri="{FF2B5EF4-FFF2-40B4-BE49-F238E27FC236}">
                <a16:creationId xmlns:a16="http://schemas.microsoft.com/office/drawing/2014/main" id="{432CEB4F-49E4-065B-8E86-39D587C41B6E}"/>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362200" y="679201"/>
            <a:ext cx="9814897" cy="901978"/>
          </a:xfrm>
          <a:prstGeom prst="rect">
            <a:avLst/>
          </a:prstGeom>
        </p:spPr>
        <p:txBody>
          <a:bodyPr lIns="0" tIns="0" rIns="0" bIns="0" rtlCol="0" anchor="t">
            <a:spAutoFit/>
          </a:bodyPr>
          <a:lstStyle/>
          <a:p>
            <a:pPr algn="ctr">
              <a:lnSpc>
                <a:spcPts val="7419"/>
              </a:lnSpc>
              <a:spcBef>
                <a:spcPct val="0"/>
              </a:spcBef>
            </a:pPr>
            <a:r>
              <a:rPr lang="en-US" sz="4800" dirty="0">
                <a:solidFill>
                  <a:srgbClr val="FFFFFF"/>
                </a:solidFill>
                <a:latin typeface="Poppins Bold"/>
              </a:rPr>
              <a:t>Project Schedule</a:t>
            </a:r>
          </a:p>
        </p:txBody>
      </p:sp>
      <p:pic>
        <p:nvPicPr>
          <p:cNvPr id="3" name="Picture 2">
            <a:extLst>
              <a:ext uri="{FF2B5EF4-FFF2-40B4-BE49-F238E27FC236}">
                <a16:creationId xmlns:a16="http://schemas.microsoft.com/office/drawing/2014/main" id="{93CC7D6D-7E99-95E5-0A57-919DE984DAA5}"/>
              </a:ext>
            </a:extLst>
          </p:cNvPr>
          <p:cNvPicPr>
            <a:picLocks noChangeAspect="1"/>
          </p:cNvPicPr>
          <p:nvPr/>
        </p:nvPicPr>
        <p:blipFill>
          <a:blip r:embed="rId4"/>
          <a:stretch>
            <a:fillRect/>
          </a:stretch>
        </p:blipFill>
        <p:spPr>
          <a:xfrm>
            <a:off x="1219200" y="1943100"/>
            <a:ext cx="15479360" cy="76646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D89429CD-E710-DB17-2828-A8697E58E7D5}"/>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1371600" y="499415"/>
            <a:ext cx="9715500" cy="938014"/>
          </a:xfrm>
          <a:prstGeom prst="rect">
            <a:avLst/>
          </a:prstGeom>
        </p:spPr>
        <p:txBody>
          <a:bodyPr wrap="square" lIns="0" tIns="0" rIns="0" bIns="0" rtlCol="0" anchor="t">
            <a:spAutoFit/>
          </a:bodyPr>
          <a:lstStyle/>
          <a:p>
            <a:pPr algn="ctr">
              <a:lnSpc>
                <a:spcPts val="7699"/>
              </a:lnSpc>
              <a:spcBef>
                <a:spcPct val="0"/>
              </a:spcBef>
            </a:pPr>
            <a:r>
              <a:rPr lang="en-US" sz="4800" dirty="0">
                <a:solidFill>
                  <a:srgbClr val="FFFFFF"/>
                </a:solidFill>
                <a:latin typeface="Poppins Bold"/>
              </a:rPr>
              <a:t>Project Schedule</a:t>
            </a:r>
          </a:p>
        </p:txBody>
      </p:sp>
      <p:pic>
        <p:nvPicPr>
          <p:cNvPr id="4" name="Picture 3">
            <a:extLst>
              <a:ext uri="{FF2B5EF4-FFF2-40B4-BE49-F238E27FC236}">
                <a16:creationId xmlns:a16="http://schemas.microsoft.com/office/drawing/2014/main" id="{B68F36A3-F2DE-6A88-42A9-D3D3A5D1B512}"/>
              </a:ext>
            </a:extLst>
          </p:cNvPr>
          <p:cNvPicPr>
            <a:picLocks noChangeAspect="1"/>
          </p:cNvPicPr>
          <p:nvPr/>
        </p:nvPicPr>
        <p:blipFill>
          <a:blip r:embed="rId4"/>
          <a:stretch>
            <a:fillRect/>
          </a:stretch>
        </p:blipFill>
        <p:spPr>
          <a:xfrm>
            <a:off x="1070436" y="1856110"/>
            <a:ext cx="14931564" cy="7931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66495DDB-3F96-6AE7-FAD7-1B2E5AFA36C0}"/>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2576052" y="97480"/>
            <a:ext cx="10417105" cy="898579"/>
          </a:xfrm>
          <a:prstGeom prst="rect">
            <a:avLst/>
          </a:prstGeom>
        </p:spPr>
        <p:txBody>
          <a:bodyPr lIns="0" tIns="0" rIns="0" bIns="0" rtlCol="0" anchor="t">
            <a:spAutoFit/>
          </a:bodyPr>
          <a:lstStyle/>
          <a:p>
            <a:pPr>
              <a:lnSpc>
                <a:spcPts val="7699"/>
              </a:lnSpc>
              <a:spcBef>
                <a:spcPct val="0"/>
              </a:spcBef>
            </a:pPr>
            <a:r>
              <a:rPr lang="en-US" sz="4400" dirty="0">
                <a:solidFill>
                  <a:srgbClr val="FFFFFF"/>
                </a:solidFill>
                <a:latin typeface="Poppins Bold"/>
              </a:rPr>
              <a:t>Team Working Agreement</a:t>
            </a:r>
            <a:endParaRPr lang="en-US" sz="5499" dirty="0">
              <a:solidFill>
                <a:srgbClr val="FFFFFF"/>
              </a:solidFill>
              <a:latin typeface="Poppins Bold"/>
            </a:endParaRPr>
          </a:p>
        </p:txBody>
      </p:sp>
      <p:pic>
        <p:nvPicPr>
          <p:cNvPr id="5" name="Picture 4">
            <a:extLst>
              <a:ext uri="{FF2B5EF4-FFF2-40B4-BE49-F238E27FC236}">
                <a16:creationId xmlns:a16="http://schemas.microsoft.com/office/drawing/2014/main" id="{B80A5087-2CCC-C041-1E10-3616D58FDA37}"/>
              </a:ext>
            </a:extLst>
          </p:cNvPr>
          <p:cNvPicPr>
            <a:picLocks noChangeAspect="1"/>
          </p:cNvPicPr>
          <p:nvPr/>
        </p:nvPicPr>
        <p:blipFill>
          <a:blip r:embed="rId4"/>
          <a:stretch>
            <a:fillRect/>
          </a:stretch>
        </p:blipFill>
        <p:spPr>
          <a:xfrm>
            <a:off x="2667000" y="1004662"/>
            <a:ext cx="14325600" cy="90930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66495DDB-3F96-6AE7-FAD7-1B2E5AFA36C0}"/>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p:cNvSpPr txBox="1"/>
          <p:nvPr/>
        </p:nvSpPr>
        <p:spPr>
          <a:xfrm>
            <a:off x="6477000" y="1104900"/>
            <a:ext cx="4358148" cy="898579"/>
          </a:xfrm>
          <a:prstGeom prst="rect">
            <a:avLst/>
          </a:prstGeom>
        </p:spPr>
        <p:txBody>
          <a:bodyPr wrap="square" lIns="0" tIns="0" rIns="0" bIns="0" rtlCol="0" anchor="t">
            <a:spAutoFit/>
          </a:bodyPr>
          <a:lstStyle/>
          <a:p>
            <a:pPr>
              <a:lnSpc>
                <a:spcPts val="7699"/>
              </a:lnSpc>
              <a:spcBef>
                <a:spcPct val="0"/>
              </a:spcBef>
            </a:pPr>
            <a:r>
              <a:rPr lang="en-US" sz="4400" b="1" dirty="0">
                <a:solidFill>
                  <a:srgbClr val="FFFFFF"/>
                </a:solidFill>
                <a:latin typeface="Canva Sans" panose="020B0604020202020204" charset="0"/>
              </a:rPr>
              <a:t>Wiki page link</a:t>
            </a:r>
            <a:endParaRPr lang="en-US" sz="6000" b="1" dirty="0">
              <a:solidFill>
                <a:srgbClr val="FFFFFF"/>
              </a:solidFill>
              <a:latin typeface="Canva Sans" panose="020B0604020202020204" charset="0"/>
            </a:endParaRPr>
          </a:p>
        </p:txBody>
      </p:sp>
      <p:sp>
        <p:nvSpPr>
          <p:cNvPr id="3" name="TextBox 2">
            <a:extLst>
              <a:ext uri="{FF2B5EF4-FFF2-40B4-BE49-F238E27FC236}">
                <a16:creationId xmlns:a16="http://schemas.microsoft.com/office/drawing/2014/main" id="{06C141D5-0814-3AA2-E4BB-2E0499B732A2}"/>
              </a:ext>
            </a:extLst>
          </p:cNvPr>
          <p:cNvSpPr txBox="1"/>
          <p:nvPr/>
        </p:nvSpPr>
        <p:spPr>
          <a:xfrm>
            <a:off x="4191000" y="4851010"/>
            <a:ext cx="9467656" cy="523220"/>
          </a:xfrm>
          <a:prstGeom prst="rect">
            <a:avLst/>
          </a:prstGeom>
          <a:noFill/>
        </p:spPr>
        <p:txBody>
          <a:bodyPr wrap="none" rtlCol="0">
            <a:spAutoFit/>
          </a:bodyPr>
          <a:lstStyle/>
          <a:p>
            <a:r>
              <a:rPr lang="en-IN" sz="2800" dirty="0">
                <a:solidFill>
                  <a:schemeClr val="bg1"/>
                </a:solidFill>
                <a:latin typeface="Canva Sans" panose="020B0604020202020204" charset="0"/>
              </a:rPr>
              <a:t>https://github.com/htmw/2024F-Visionary-Techs/wiki</a:t>
            </a:r>
            <a:endParaRPr lang="en-IN" dirty="0">
              <a:solidFill>
                <a:schemeClr val="bg1"/>
              </a:solidFill>
              <a:latin typeface="Canva Sans" panose="020B0604020202020204" charset="0"/>
            </a:endParaRPr>
          </a:p>
        </p:txBody>
      </p:sp>
    </p:spTree>
    <p:extLst>
      <p:ext uri="{BB962C8B-B14F-4D97-AF65-F5344CB8AC3E}">
        <p14:creationId xmlns:p14="http://schemas.microsoft.com/office/powerpoint/2010/main" val="127302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grpSp>
        <p:nvGrpSpPr>
          <p:cNvPr id="3" name="Group 3"/>
          <p:cNvGrpSpPr/>
          <p:nvPr/>
        </p:nvGrpSpPr>
        <p:grpSpPr>
          <a:xfrm>
            <a:off x="18181857" y="8291827"/>
            <a:ext cx="106143" cy="966473"/>
            <a:chOff x="0" y="0"/>
            <a:chExt cx="626900" cy="5708159"/>
          </a:xfrm>
        </p:grpSpPr>
        <p:sp>
          <p:nvSpPr>
            <p:cNvPr id="4" name="Freeform 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5" name="TextBox 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6" name="Freeform 6"/>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8" name="TextBox 8"/>
          <p:cNvSpPr txBox="1"/>
          <p:nvPr/>
        </p:nvSpPr>
        <p:spPr>
          <a:xfrm>
            <a:off x="1559270" y="876300"/>
            <a:ext cx="5428915" cy="984250"/>
          </a:xfrm>
          <a:prstGeom prst="rect">
            <a:avLst/>
          </a:prstGeom>
        </p:spPr>
        <p:txBody>
          <a:bodyPr lIns="0" tIns="0" rIns="0" bIns="0" rtlCol="0" anchor="t">
            <a:spAutoFit/>
          </a:bodyPr>
          <a:lstStyle/>
          <a:p>
            <a:pPr>
              <a:lnSpc>
                <a:spcPts val="7699"/>
              </a:lnSpc>
              <a:spcBef>
                <a:spcPct val="0"/>
              </a:spcBef>
            </a:pPr>
            <a:r>
              <a:rPr lang="en-US" sz="5499" dirty="0">
                <a:solidFill>
                  <a:srgbClr val="FFFFFF"/>
                </a:solidFill>
                <a:latin typeface="Poppins Bold"/>
              </a:rPr>
              <a:t>AGENDA</a:t>
            </a:r>
          </a:p>
        </p:txBody>
      </p:sp>
      <p:sp>
        <p:nvSpPr>
          <p:cNvPr id="9" name="TextBox 9"/>
          <p:cNvSpPr txBox="1"/>
          <p:nvPr/>
        </p:nvSpPr>
        <p:spPr>
          <a:xfrm>
            <a:off x="1962928" y="2352675"/>
            <a:ext cx="10604036" cy="4979889"/>
          </a:xfrm>
          <a:prstGeom prst="rect">
            <a:avLst/>
          </a:prstGeom>
        </p:spPr>
        <p:txBody>
          <a:bodyPr lIns="0" tIns="0" rIns="0" bIns="0" rtlCol="0" anchor="t">
            <a:spAutoFit/>
          </a:bodyPr>
          <a:lstStyle/>
          <a:p>
            <a:pPr algn="just">
              <a:lnSpc>
                <a:spcPts val="5641"/>
              </a:lnSpc>
            </a:pPr>
            <a:r>
              <a:rPr lang="en-US" sz="4000" dirty="0">
                <a:solidFill>
                  <a:srgbClr val="FFFFFF"/>
                </a:solidFill>
                <a:latin typeface="Canva Sans"/>
              </a:rPr>
              <a:t>Our Team </a:t>
            </a:r>
          </a:p>
          <a:p>
            <a:pPr algn="just">
              <a:lnSpc>
                <a:spcPts val="5641"/>
              </a:lnSpc>
            </a:pPr>
            <a:r>
              <a:rPr lang="en-US" sz="4000" dirty="0">
                <a:solidFill>
                  <a:srgbClr val="FFFFFF"/>
                </a:solidFill>
                <a:latin typeface="Canva Sans"/>
              </a:rPr>
              <a:t>Project Overview</a:t>
            </a:r>
          </a:p>
          <a:p>
            <a:pPr algn="just">
              <a:lnSpc>
                <a:spcPts val="5641"/>
              </a:lnSpc>
            </a:pPr>
            <a:r>
              <a:rPr lang="en-US" sz="4000" dirty="0">
                <a:solidFill>
                  <a:srgbClr val="FFFFFF"/>
                </a:solidFill>
                <a:latin typeface="Canva Sans"/>
              </a:rPr>
              <a:t>Project Description</a:t>
            </a:r>
          </a:p>
          <a:p>
            <a:pPr algn="just">
              <a:lnSpc>
                <a:spcPts val="5641"/>
              </a:lnSpc>
            </a:pPr>
            <a:r>
              <a:rPr lang="en-US" sz="4000" dirty="0">
                <a:solidFill>
                  <a:srgbClr val="FFFFFF"/>
                </a:solidFill>
                <a:latin typeface="Canva Sans"/>
              </a:rPr>
              <a:t>Tools and Technologies</a:t>
            </a:r>
          </a:p>
          <a:p>
            <a:pPr algn="just">
              <a:lnSpc>
                <a:spcPts val="5641"/>
              </a:lnSpc>
            </a:pPr>
            <a:r>
              <a:rPr lang="en-US" sz="4000" dirty="0">
                <a:solidFill>
                  <a:srgbClr val="FFFFFF"/>
                </a:solidFill>
                <a:latin typeface="Canva Sans"/>
              </a:rPr>
              <a:t>Personas</a:t>
            </a:r>
          </a:p>
          <a:p>
            <a:pPr algn="just">
              <a:lnSpc>
                <a:spcPts val="5641"/>
              </a:lnSpc>
            </a:pPr>
            <a:r>
              <a:rPr lang="en-US" sz="4000" dirty="0">
                <a:solidFill>
                  <a:srgbClr val="FFFFFF"/>
                </a:solidFill>
                <a:latin typeface="Canva Sans"/>
              </a:rPr>
              <a:t>Project Schedule</a:t>
            </a:r>
          </a:p>
          <a:p>
            <a:pPr algn="just">
              <a:lnSpc>
                <a:spcPts val="5641"/>
              </a:lnSpc>
            </a:pPr>
            <a:r>
              <a:rPr lang="en-US" sz="4000" dirty="0">
                <a:solidFill>
                  <a:srgbClr val="FFFFFF"/>
                </a:solidFill>
                <a:latin typeface="Canva Sans"/>
              </a:rPr>
              <a:t>Team Working Agreement </a:t>
            </a:r>
          </a:p>
        </p:txBody>
      </p:sp>
      <p:sp>
        <p:nvSpPr>
          <p:cNvPr id="11" name="Freeform 10">
            <a:extLst>
              <a:ext uri="{FF2B5EF4-FFF2-40B4-BE49-F238E27FC236}">
                <a16:creationId xmlns:a16="http://schemas.microsoft.com/office/drawing/2014/main" id="{E71F4720-4FFE-0435-5B47-8A4E46D3F4E6}"/>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AB8EA393-1524-B8CA-676C-724E73DB4464}"/>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18181857" y="8291827"/>
            <a:ext cx="106143" cy="966473"/>
            <a:chOff x="0" y="0"/>
            <a:chExt cx="626900" cy="5708159"/>
          </a:xfrm>
        </p:grpSpPr>
        <p:sp>
          <p:nvSpPr>
            <p:cNvPr id="3" name="Freeform 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4" name="TextBox 4"/>
            <p:cNvSpPr txBox="1"/>
            <p:nvPr/>
          </p:nvSpPr>
          <p:spPr>
            <a:xfrm>
              <a:off x="0" y="-47625"/>
              <a:ext cx="626900" cy="5755784"/>
            </a:xfrm>
            <a:prstGeom prst="rect">
              <a:avLst/>
            </a:prstGeom>
          </p:spPr>
          <p:txBody>
            <a:bodyPr lIns="50800" tIns="50800" rIns="50800" bIns="50800" rtlCol="0" anchor="ctr"/>
            <a:lstStyle/>
            <a:p>
              <a:pPr algn="ctr">
                <a:lnSpc>
                  <a:spcPts val="2239"/>
                </a:lnSpc>
              </a:pPr>
              <a:endParaRPr>
                <a:latin typeface="Canva Sans" panose="020B0604020202020204" charset="0"/>
              </a:endParaRPr>
            </a:p>
          </p:txBody>
        </p:sp>
      </p:grpSp>
      <p:sp>
        <p:nvSpPr>
          <p:cNvPr id="5" name="TextBox 5"/>
          <p:cNvSpPr txBox="1"/>
          <p:nvPr/>
        </p:nvSpPr>
        <p:spPr>
          <a:xfrm>
            <a:off x="-228600" y="494996"/>
            <a:ext cx="12897806" cy="898579"/>
          </a:xfrm>
          <a:prstGeom prst="rect">
            <a:avLst/>
          </a:prstGeom>
        </p:spPr>
        <p:txBody>
          <a:bodyPr wrap="square" lIns="0" tIns="0" rIns="0" bIns="0" rtlCol="0" anchor="t">
            <a:spAutoFit/>
          </a:bodyPr>
          <a:lstStyle/>
          <a:p>
            <a:pPr algn="ctr">
              <a:lnSpc>
                <a:spcPts val="7699"/>
              </a:lnSpc>
              <a:spcBef>
                <a:spcPct val="0"/>
              </a:spcBef>
            </a:pPr>
            <a:r>
              <a:rPr lang="en-US" sz="4000" dirty="0">
                <a:solidFill>
                  <a:srgbClr val="FFFFFF"/>
                </a:solidFill>
                <a:latin typeface="Canva Sans" panose="020B0604020202020204" charset="0"/>
              </a:rPr>
              <a:t>Roles and Responsibilities </a:t>
            </a:r>
          </a:p>
        </p:txBody>
      </p:sp>
      <p:sp>
        <p:nvSpPr>
          <p:cNvPr id="6" name="TextBox 6"/>
          <p:cNvSpPr txBox="1"/>
          <p:nvPr/>
        </p:nvSpPr>
        <p:spPr>
          <a:xfrm>
            <a:off x="1028700" y="3471227"/>
            <a:ext cx="16230600" cy="671018"/>
          </a:xfrm>
          <a:prstGeom prst="rect">
            <a:avLst/>
          </a:prstGeom>
        </p:spPr>
        <p:txBody>
          <a:bodyPr lIns="0" tIns="0" rIns="0" bIns="0" rtlCol="0" anchor="t">
            <a:spAutoFit/>
          </a:bodyPr>
          <a:lstStyle/>
          <a:p>
            <a:pPr marL="431799" lvl="1">
              <a:lnSpc>
                <a:spcPts val="5599"/>
              </a:lnSpc>
            </a:pPr>
            <a:r>
              <a:rPr lang="en-US" sz="3999" dirty="0">
                <a:solidFill>
                  <a:srgbClr val="FFFFFF"/>
                </a:solidFill>
                <a:latin typeface="Canva Sans" panose="020B0604020202020204" charset="0"/>
              </a:rPr>
              <a:t> </a:t>
            </a:r>
          </a:p>
        </p:txBody>
      </p:sp>
      <p:pic>
        <p:nvPicPr>
          <p:cNvPr id="10" name="Picture 9">
            <a:extLst>
              <a:ext uri="{FF2B5EF4-FFF2-40B4-BE49-F238E27FC236}">
                <a16:creationId xmlns:a16="http://schemas.microsoft.com/office/drawing/2014/main" id="{AB225740-ABB9-CE5F-27C4-D1CC7659B0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2019300"/>
            <a:ext cx="3705225" cy="4940300"/>
          </a:xfrm>
          <a:prstGeom prst="rect">
            <a:avLst/>
          </a:prstGeom>
        </p:spPr>
      </p:pic>
      <p:sp>
        <p:nvSpPr>
          <p:cNvPr id="11" name="TextBox 10">
            <a:extLst>
              <a:ext uri="{FF2B5EF4-FFF2-40B4-BE49-F238E27FC236}">
                <a16:creationId xmlns:a16="http://schemas.microsoft.com/office/drawing/2014/main" id="{ABA25F0C-BF38-F96D-E080-392E13C99A54}"/>
              </a:ext>
            </a:extLst>
          </p:cNvPr>
          <p:cNvSpPr txBox="1"/>
          <p:nvPr/>
        </p:nvSpPr>
        <p:spPr>
          <a:xfrm>
            <a:off x="1710892" y="7054022"/>
            <a:ext cx="3930884" cy="830997"/>
          </a:xfrm>
          <a:prstGeom prst="rect">
            <a:avLst/>
          </a:prstGeom>
          <a:noFill/>
        </p:spPr>
        <p:txBody>
          <a:bodyPr wrap="none" rtlCol="0">
            <a:spAutoFit/>
          </a:bodyPr>
          <a:lstStyle/>
          <a:p>
            <a:r>
              <a:rPr lang="en-IN" sz="2800" b="1" dirty="0">
                <a:solidFill>
                  <a:schemeClr val="bg1"/>
                </a:solidFill>
                <a:latin typeface="Canva Sans" panose="020B0604020202020204" charset="0"/>
              </a:rPr>
              <a:t>Ramanjul Reddy Kotlo</a:t>
            </a:r>
          </a:p>
          <a:p>
            <a:r>
              <a:rPr lang="en-US" sz="2000" b="1" dirty="0">
                <a:solidFill>
                  <a:schemeClr val="bg1"/>
                </a:solidFill>
                <a:effectLst/>
                <a:latin typeface="Canva Sans" panose="020B0604020202020204" charset="0"/>
                <a:ea typeface="Calibri" panose="020F0502020204030204" pitchFamily="34" charset="0"/>
                <a:cs typeface="Times New Roman" panose="02020603050405020304" pitchFamily="18" charset="0"/>
              </a:rPr>
              <a:t>Project Manager &amp; Developer</a:t>
            </a:r>
            <a:endParaRPr lang="en-IN" sz="2000" b="1" dirty="0">
              <a:solidFill>
                <a:schemeClr val="bg1"/>
              </a:solidFill>
              <a:latin typeface="Canva Sans" panose="020B0604020202020204" charset="0"/>
            </a:endParaRPr>
          </a:p>
        </p:txBody>
      </p:sp>
      <p:pic>
        <p:nvPicPr>
          <p:cNvPr id="13" name="Picture 12">
            <a:extLst>
              <a:ext uri="{FF2B5EF4-FFF2-40B4-BE49-F238E27FC236}">
                <a16:creationId xmlns:a16="http://schemas.microsoft.com/office/drawing/2014/main" id="{4FF95D09-5538-2D6E-1C4B-9AC72A222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827" y="2019301"/>
            <a:ext cx="4120773" cy="4950928"/>
          </a:xfrm>
          <a:prstGeom prst="rect">
            <a:avLst/>
          </a:prstGeom>
        </p:spPr>
      </p:pic>
      <p:sp>
        <p:nvSpPr>
          <p:cNvPr id="14" name="TextBox 13">
            <a:extLst>
              <a:ext uri="{FF2B5EF4-FFF2-40B4-BE49-F238E27FC236}">
                <a16:creationId xmlns:a16="http://schemas.microsoft.com/office/drawing/2014/main" id="{BF7E3F3D-E6C7-F303-D399-58FBCF8E0ACF}"/>
              </a:ext>
            </a:extLst>
          </p:cNvPr>
          <p:cNvSpPr txBox="1"/>
          <p:nvPr/>
        </p:nvSpPr>
        <p:spPr>
          <a:xfrm>
            <a:off x="6775827" y="7118901"/>
            <a:ext cx="4988866" cy="800219"/>
          </a:xfrm>
          <a:prstGeom prst="rect">
            <a:avLst/>
          </a:prstGeom>
          <a:noFill/>
        </p:spPr>
        <p:txBody>
          <a:bodyPr wrap="none" rtlCol="0">
            <a:spAutoFit/>
          </a:bodyPr>
          <a:lstStyle/>
          <a:p>
            <a:r>
              <a:rPr lang="en-IN" sz="2800" b="1" dirty="0">
                <a:solidFill>
                  <a:schemeClr val="bg1"/>
                </a:solidFill>
                <a:latin typeface="Canva Sans" panose="020B0604020202020204" charset="0"/>
              </a:rPr>
              <a:t>Manish Chowdary </a:t>
            </a:r>
            <a:r>
              <a:rPr lang="en-IN" sz="2800" b="1" dirty="0" err="1">
                <a:solidFill>
                  <a:schemeClr val="bg1"/>
                </a:solidFill>
                <a:latin typeface="Canva Sans" panose="020B0604020202020204" charset="0"/>
              </a:rPr>
              <a:t>Veeravalli</a:t>
            </a:r>
            <a:endParaRPr lang="en-IN" sz="2800" b="1" dirty="0">
              <a:solidFill>
                <a:schemeClr val="bg1"/>
              </a:solidFill>
              <a:latin typeface="Canva Sans" panose="020B0604020202020204" charset="0"/>
            </a:endParaRPr>
          </a:p>
          <a:p>
            <a:r>
              <a:rPr lang="en-US" sz="1800" b="1" dirty="0">
                <a:solidFill>
                  <a:schemeClr val="bg1"/>
                </a:solidFill>
                <a:effectLst/>
                <a:latin typeface="Canva Sans" panose="020B0604020202020204" charset="0"/>
                <a:ea typeface="Calibri" panose="020F0502020204030204" pitchFamily="34" charset="0"/>
                <a:cs typeface="Times New Roman" panose="02020603050405020304" pitchFamily="18" charset="0"/>
              </a:rPr>
              <a:t>Developer and UI/UX Designer</a:t>
            </a:r>
            <a:endParaRPr lang="en-IN" b="1" dirty="0">
              <a:solidFill>
                <a:schemeClr val="bg1"/>
              </a:solidFill>
              <a:latin typeface="Canva Sans" panose="020B0604020202020204" charset="0"/>
            </a:endParaRPr>
          </a:p>
        </p:txBody>
      </p:sp>
      <p:pic>
        <p:nvPicPr>
          <p:cNvPr id="16" name="Picture 15">
            <a:extLst>
              <a:ext uri="{FF2B5EF4-FFF2-40B4-BE49-F238E27FC236}">
                <a16:creationId xmlns:a16="http://schemas.microsoft.com/office/drawing/2014/main" id="{C5859E0A-74CF-9D3F-2F48-B914BAB34E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58800" y="1981200"/>
            <a:ext cx="3733800" cy="4978400"/>
          </a:xfrm>
          <a:prstGeom prst="rect">
            <a:avLst/>
          </a:prstGeom>
        </p:spPr>
      </p:pic>
      <p:sp>
        <p:nvSpPr>
          <p:cNvPr id="17" name="TextBox 16">
            <a:extLst>
              <a:ext uri="{FF2B5EF4-FFF2-40B4-BE49-F238E27FC236}">
                <a16:creationId xmlns:a16="http://schemas.microsoft.com/office/drawing/2014/main" id="{E0A93C0B-6E86-3579-DED9-06DEC9D457C8}"/>
              </a:ext>
            </a:extLst>
          </p:cNvPr>
          <p:cNvSpPr txBox="1"/>
          <p:nvPr/>
        </p:nvSpPr>
        <p:spPr>
          <a:xfrm>
            <a:off x="13568550" y="7016767"/>
            <a:ext cx="3336170" cy="892552"/>
          </a:xfrm>
          <a:prstGeom prst="rect">
            <a:avLst/>
          </a:prstGeom>
          <a:noFill/>
        </p:spPr>
        <p:txBody>
          <a:bodyPr wrap="none" rtlCol="0">
            <a:spAutoFit/>
          </a:bodyPr>
          <a:lstStyle/>
          <a:p>
            <a:r>
              <a:rPr lang="en-IN" sz="2800" b="1" dirty="0">
                <a:solidFill>
                  <a:schemeClr val="bg1"/>
                </a:solidFill>
                <a:latin typeface="Canva Sans" panose="020B0604020202020204" charset="0"/>
              </a:rPr>
              <a:t>Satheesh </a:t>
            </a:r>
            <a:r>
              <a:rPr lang="en-IN" sz="2800" b="1" dirty="0" err="1">
                <a:solidFill>
                  <a:schemeClr val="bg1"/>
                </a:solidFill>
                <a:latin typeface="Canva Sans" panose="020B0604020202020204" charset="0"/>
              </a:rPr>
              <a:t>Bollineni</a:t>
            </a:r>
            <a:endParaRPr lang="en-IN" sz="2800" b="1" dirty="0">
              <a:solidFill>
                <a:schemeClr val="bg1"/>
              </a:solidFill>
              <a:latin typeface="Canva Sans" panose="020B0604020202020204" charset="0"/>
            </a:endParaRPr>
          </a:p>
          <a:p>
            <a:r>
              <a:rPr lang="en-IN" sz="2400" b="1" dirty="0">
                <a:solidFill>
                  <a:schemeClr val="bg1"/>
                </a:solidFill>
                <a:latin typeface="Canva Sans" panose="020B0604020202020204" charset="0"/>
              </a:rPr>
              <a:t>UI/UX Developer</a:t>
            </a:r>
            <a:endParaRPr lang="en-IN" sz="1600" b="1" dirty="0">
              <a:solidFill>
                <a:schemeClr val="bg1"/>
              </a:solidFill>
              <a:latin typeface="Canva Sans"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BB8673D6-150F-91E5-41D4-2201F2D28580}"/>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181857" y="8291827"/>
            <a:ext cx="106143" cy="966473"/>
            <a:chOff x="0" y="0"/>
            <a:chExt cx="626900" cy="5708159"/>
          </a:xfrm>
        </p:grpSpPr>
        <p:sp>
          <p:nvSpPr>
            <p:cNvPr id="4" name="Freeform 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5" name="TextBox 5"/>
            <p:cNvSpPr txBox="1"/>
            <p:nvPr/>
          </p:nvSpPr>
          <p:spPr>
            <a:xfrm>
              <a:off x="0" y="-47625"/>
              <a:ext cx="626900" cy="5755784"/>
            </a:xfrm>
            <a:prstGeom prst="rect">
              <a:avLst/>
            </a:prstGeom>
          </p:spPr>
          <p:txBody>
            <a:bodyPr lIns="50800" tIns="50800" rIns="50800" bIns="50800" rtlCol="0" anchor="ctr"/>
            <a:lstStyle/>
            <a:p>
              <a:pPr algn="ctr">
                <a:lnSpc>
                  <a:spcPts val="2239"/>
                </a:lnSpc>
              </a:pPr>
              <a:endParaRPr>
                <a:latin typeface="Canva Sans" panose="020B0604020202020204" charset="0"/>
              </a:endParaRPr>
            </a:p>
          </p:txBody>
        </p:sp>
      </p:grpSp>
      <p:sp>
        <p:nvSpPr>
          <p:cNvPr id="2" name="Freeform 10">
            <a:extLst>
              <a:ext uri="{FF2B5EF4-FFF2-40B4-BE49-F238E27FC236}">
                <a16:creationId xmlns:a16="http://schemas.microsoft.com/office/drawing/2014/main" id="{BC30D6C7-CBA2-9A83-801F-B6194F27BA52}"/>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2">
            <a:extLst>
              <a:ext uri="{FF2B5EF4-FFF2-40B4-BE49-F238E27FC236}">
                <a16:creationId xmlns:a16="http://schemas.microsoft.com/office/drawing/2014/main" id="{5B672077-30D4-6009-E1E6-823ABC395EFC}"/>
              </a:ext>
            </a:extLst>
          </p:cNvPr>
          <p:cNvGrpSpPr/>
          <p:nvPr/>
        </p:nvGrpSpPr>
        <p:grpSpPr>
          <a:xfrm>
            <a:off x="18181857" y="8291827"/>
            <a:ext cx="106143" cy="966473"/>
            <a:chOff x="0" y="0"/>
            <a:chExt cx="626900" cy="5708159"/>
          </a:xfrm>
        </p:grpSpPr>
        <p:sp>
          <p:nvSpPr>
            <p:cNvPr id="10" name="Freeform 3">
              <a:extLst>
                <a:ext uri="{FF2B5EF4-FFF2-40B4-BE49-F238E27FC236}">
                  <a16:creationId xmlns:a16="http://schemas.microsoft.com/office/drawing/2014/main" id="{D82883A9-40AB-3CE3-3D64-329B942B544B}"/>
                </a:ext>
              </a:extLst>
            </p:cNvPr>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1" name="TextBox 4">
              <a:extLst>
                <a:ext uri="{FF2B5EF4-FFF2-40B4-BE49-F238E27FC236}">
                  <a16:creationId xmlns:a16="http://schemas.microsoft.com/office/drawing/2014/main" id="{F18D55F1-79A5-E333-6180-C8609602AD50}"/>
                </a:ext>
              </a:extLst>
            </p:cNvPr>
            <p:cNvSpPr txBox="1"/>
            <p:nvPr/>
          </p:nvSpPr>
          <p:spPr>
            <a:xfrm>
              <a:off x="0" y="-47625"/>
              <a:ext cx="626900" cy="5755784"/>
            </a:xfrm>
            <a:prstGeom prst="rect">
              <a:avLst/>
            </a:prstGeom>
          </p:spPr>
          <p:txBody>
            <a:bodyPr lIns="50800" tIns="50800" rIns="50800" bIns="50800" rtlCol="0" anchor="ctr"/>
            <a:lstStyle/>
            <a:p>
              <a:pPr algn="ctr">
                <a:lnSpc>
                  <a:spcPts val="2239"/>
                </a:lnSpc>
              </a:pPr>
              <a:endParaRPr>
                <a:latin typeface="Canva Sans" panose="020B0604020202020204" charset="0"/>
              </a:endParaRPr>
            </a:p>
          </p:txBody>
        </p:sp>
      </p:grpSp>
      <p:sp>
        <p:nvSpPr>
          <p:cNvPr id="12" name="TextBox 5">
            <a:extLst>
              <a:ext uri="{FF2B5EF4-FFF2-40B4-BE49-F238E27FC236}">
                <a16:creationId xmlns:a16="http://schemas.microsoft.com/office/drawing/2014/main" id="{AD696BB0-2FAF-7F30-C254-287AE4997551}"/>
              </a:ext>
            </a:extLst>
          </p:cNvPr>
          <p:cNvSpPr txBox="1"/>
          <p:nvPr/>
        </p:nvSpPr>
        <p:spPr>
          <a:xfrm>
            <a:off x="-228600" y="494996"/>
            <a:ext cx="12897806" cy="898579"/>
          </a:xfrm>
          <a:prstGeom prst="rect">
            <a:avLst/>
          </a:prstGeom>
        </p:spPr>
        <p:txBody>
          <a:bodyPr wrap="square" lIns="0" tIns="0" rIns="0" bIns="0" rtlCol="0" anchor="t">
            <a:spAutoFit/>
          </a:bodyPr>
          <a:lstStyle/>
          <a:p>
            <a:pPr algn="ctr">
              <a:lnSpc>
                <a:spcPts val="7699"/>
              </a:lnSpc>
              <a:spcBef>
                <a:spcPct val="0"/>
              </a:spcBef>
            </a:pPr>
            <a:r>
              <a:rPr lang="en-US" sz="4000" dirty="0">
                <a:solidFill>
                  <a:srgbClr val="FFFFFF"/>
                </a:solidFill>
                <a:latin typeface="Canva Sans" panose="020B0604020202020204" charset="0"/>
              </a:rPr>
              <a:t>Roles and Responsibilities </a:t>
            </a:r>
          </a:p>
        </p:txBody>
      </p:sp>
      <p:sp>
        <p:nvSpPr>
          <p:cNvPr id="16" name="TextBox 15">
            <a:extLst>
              <a:ext uri="{FF2B5EF4-FFF2-40B4-BE49-F238E27FC236}">
                <a16:creationId xmlns:a16="http://schemas.microsoft.com/office/drawing/2014/main" id="{7FDC16C5-8675-B251-F00E-677413C78362}"/>
              </a:ext>
            </a:extLst>
          </p:cNvPr>
          <p:cNvSpPr txBox="1"/>
          <p:nvPr/>
        </p:nvSpPr>
        <p:spPr>
          <a:xfrm>
            <a:off x="1532092" y="7059733"/>
            <a:ext cx="4507965" cy="830997"/>
          </a:xfrm>
          <a:prstGeom prst="rect">
            <a:avLst/>
          </a:prstGeom>
          <a:noFill/>
        </p:spPr>
        <p:txBody>
          <a:bodyPr wrap="none" rtlCol="0">
            <a:spAutoFit/>
          </a:bodyPr>
          <a:lstStyle/>
          <a:p>
            <a:r>
              <a:rPr lang="en-IN" sz="2800" b="1" dirty="0">
                <a:solidFill>
                  <a:schemeClr val="bg1"/>
                </a:solidFill>
                <a:latin typeface="Canva Sans" panose="020B0604020202020204" charset="0"/>
              </a:rPr>
              <a:t>Siva Naga Mahesh </a:t>
            </a:r>
            <a:r>
              <a:rPr lang="en-IN" sz="2800" b="1" dirty="0" err="1">
                <a:solidFill>
                  <a:schemeClr val="bg1"/>
                </a:solidFill>
                <a:latin typeface="Canva Sans" panose="020B0604020202020204" charset="0"/>
              </a:rPr>
              <a:t>Kadem</a:t>
            </a:r>
            <a:endParaRPr lang="en-IN" sz="2800" b="1" dirty="0">
              <a:solidFill>
                <a:schemeClr val="bg1"/>
              </a:solidFill>
              <a:latin typeface="Canva Sans" panose="020B0604020202020204" charset="0"/>
            </a:endParaRPr>
          </a:p>
          <a:p>
            <a:r>
              <a:rPr lang="en-US" sz="2000" b="1" dirty="0">
                <a:solidFill>
                  <a:schemeClr val="bg1"/>
                </a:solidFill>
                <a:effectLst/>
                <a:latin typeface="Canva Sans" panose="020B0604020202020204" charset="0"/>
                <a:ea typeface="Calibri" panose="020F0502020204030204" pitchFamily="34" charset="0"/>
                <a:cs typeface="Times New Roman" panose="02020603050405020304" pitchFamily="18" charset="0"/>
              </a:rPr>
              <a:t>Quality Assurance (QA) Tester</a:t>
            </a:r>
            <a:endParaRPr lang="en-IN" b="1" dirty="0">
              <a:solidFill>
                <a:schemeClr val="bg1"/>
              </a:solidFill>
              <a:latin typeface="Canva Sans" panose="020B0604020202020204" charset="0"/>
            </a:endParaRPr>
          </a:p>
        </p:txBody>
      </p:sp>
      <p:sp>
        <p:nvSpPr>
          <p:cNvPr id="18" name="TextBox 17">
            <a:extLst>
              <a:ext uri="{FF2B5EF4-FFF2-40B4-BE49-F238E27FC236}">
                <a16:creationId xmlns:a16="http://schemas.microsoft.com/office/drawing/2014/main" id="{8B883439-637A-38BB-8F2E-754D9B459391}"/>
              </a:ext>
            </a:extLst>
          </p:cNvPr>
          <p:cNvSpPr txBox="1"/>
          <p:nvPr/>
        </p:nvSpPr>
        <p:spPr>
          <a:xfrm>
            <a:off x="7848600" y="7059733"/>
            <a:ext cx="3581399" cy="892552"/>
          </a:xfrm>
          <a:prstGeom prst="rect">
            <a:avLst/>
          </a:prstGeom>
          <a:noFill/>
        </p:spPr>
        <p:txBody>
          <a:bodyPr wrap="square" rtlCol="0">
            <a:spAutoFit/>
          </a:bodyPr>
          <a:lstStyle/>
          <a:p>
            <a:r>
              <a:rPr lang="en-IN" sz="2800" b="1" dirty="0" err="1">
                <a:solidFill>
                  <a:schemeClr val="bg1"/>
                </a:solidFill>
                <a:latin typeface="Canva Sans" panose="020B0604020202020204" charset="0"/>
              </a:rPr>
              <a:t>Srija</a:t>
            </a:r>
            <a:r>
              <a:rPr lang="en-IN" sz="2800" b="1" dirty="0">
                <a:solidFill>
                  <a:schemeClr val="bg1"/>
                </a:solidFill>
                <a:latin typeface="Canva Sans" panose="020B0604020202020204" charset="0"/>
              </a:rPr>
              <a:t> </a:t>
            </a:r>
            <a:r>
              <a:rPr lang="en-IN" sz="2800" b="1" dirty="0" err="1">
                <a:solidFill>
                  <a:schemeClr val="bg1"/>
                </a:solidFill>
                <a:latin typeface="Canva Sans" panose="020B0604020202020204" charset="0"/>
              </a:rPr>
              <a:t>Vanka</a:t>
            </a:r>
            <a:endParaRPr lang="en-IN" sz="2800" b="1" dirty="0">
              <a:solidFill>
                <a:schemeClr val="bg1"/>
              </a:solidFill>
              <a:latin typeface="Canva Sans" panose="020B0604020202020204" charset="0"/>
            </a:endParaRPr>
          </a:p>
          <a:p>
            <a:r>
              <a:rPr lang="en-IN" sz="2400" b="1" dirty="0">
                <a:solidFill>
                  <a:schemeClr val="bg1"/>
                </a:solidFill>
                <a:latin typeface="Canva Sans" panose="020B0604020202020204" charset="0"/>
              </a:rPr>
              <a:t>Developer (Frontend)</a:t>
            </a:r>
            <a:endParaRPr lang="en-IN" sz="1600" b="1" dirty="0">
              <a:solidFill>
                <a:schemeClr val="bg1"/>
              </a:solidFill>
              <a:latin typeface="Canva Sans" panose="020B0604020202020204" charset="0"/>
            </a:endParaRPr>
          </a:p>
        </p:txBody>
      </p:sp>
      <p:sp>
        <p:nvSpPr>
          <p:cNvPr id="20" name="TextBox 19">
            <a:extLst>
              <a:ext uri="{FF2B5EF4-FFF2-40B4-BE49-F238E27FC236}">
                <a16:creationId xmlns:a16="http://schemas.microsoft.com/office/drawing/2014/main" id="{4611DA08-4E87-532A-9C88-58B9B8AC644A}"/>
              </a:ext>
            </a:extLst>
          </p:cNvPr>
          <p:cNvSpPr txBox="1"/>
          <p:nvPr/>
        </p:nvSpPr>
        <p:spPr>
          <a:xfrm>
            <a:off x="13220780" y="7059733"/>
            <a:ext cx="3159839" cy="954107"/>
          </a:xfrm>
          <a:prstGeom prst="rect">
            <a:avLst/>
          </a:prstGeom>
          <a:noFill/>
        </p:spPr>
        <p:txBody>
          <a:bodyPr wrap="none" rtlCol="0">
            <a:spAutoFit/>
          </a:bodyPr>
          <a:lstStyle/>
          <a:p>
            <a:r>
              <a:rPr lang="en-IN" sz="2800" b="1" dirty="0">
                <a:solidFill>
                  <a:schemeClr val="bg1"/>
                </a:solidFill>
                <a:latin typeface="Canva Sans" panose="020B0604020202020204" charset="0"/>
              </a:rPr>
              <a:t>Sandhya Sri</a:t>
            </a:r>
          </a:p>
          <a:p>
            <a:r>
              <a:rPr lang="en-IN" sz="2400" b="1" dirty="0">
                <a:solidFill>
                  <a:schemeClr val="bg1"/>
                </a:solidFill>
                <a:latin typeface="Canva Sans" panose="020B0604020202020204" charset="0"/>
              </a:rPr>
              <a:t>Developer(Backend</a:t>
            </a:r>
            <a:r>
              <a:rPr lang="en-IN" sz="2800" b="1" dirty="0">
                <a:solidFill>
                  <a:schemeClr val="bg1"/>
                </a:solidFill>
                <a:latin typeface="Canva Sans" panose="020B0604020202020204" charset="0"/>
              </a:rPr>
              <a:t>)</a:t>
            </a:r>
            <a:endParaRPr lang="en-IN" b="1" dirty="0">
              <a:solidFill>
                <a:schemeClr val="bg1"/>
              </a:solidFill>
              <a:latin typeface="Canva Sans" panose="020B0604020202020204" charset="0"/>
            </a:endParaRPr>
          </a:p>
        </p:txBody>
      </p:sp>
      <p:pic>
        <p:nvPicPr>
          <p:cNvPr id="22" name="Picture 21">
            <a:extLst>
              <a:ext uri="{FF2B5EF4-FFF2-40B4-BE49-F238E27FC236}">
                <a16:creationId xmlns:a16="http://schemas.microsoft.com/office/drawing/2014/main" id="{E3A4A5EA-7FC2-55AF-537D-2A3B25B808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2092" y="1902716"/>
            <a:ext cx="3820559" cy="5094079"/>
          </a:xfrm>
          <a:prstGeom prst="rect">
            <a:avLst/>
          </a:prstGeom>
        </p:spPr>
      </p:pic>
      <p:pic>
        <p:nvPicPr>
          <p:cNvPr id="7" name="Picture 6">
            <a:extLst>
              <a:ext uri="{FF2B5EF4-FFF2-40B4-BE49-F238E27FC236}">
                <a16:creationId xmlns:a16="http://schemas.microsoft.com/office/drawing/2014/main" id="{6A7FBC34-120D-199D-A49C-80E3A55EDF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0009" y="1902716"/>
            <a:ext cx="3820559" cy="5094079"/>
          </a:xfrm>
          <a:prstGeom prst="rect">
            <a:avLst/>
          </a:prstGeom>
        </p:spPr>
      </p:pic>
      <p:pic>
        <p:nvPicPr>
          <p:cNvPr id="13" name="Picture 12">
            <a:extLst>
              <a:ext uri="{FF2B5EF4-FFF2-40B4-BE49-F238E27FC236}">
                <a16:creationId xmlns:a16="http://schemas.microsoft.com/office/drawing/2014/main" id="{AA37D818-F07A-C305-6953-836E33B90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01600" y="1902716"/>
            <a:ext cx="3579019" cy="50940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9B2174B-2601-0D45-6ADC-5C3CC883E9F4}"/>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8" name="TextBox 8"/>
          <p:cNvSpPr txBox="1"/>
          <p:nvPr/>
        </p:nvSpPr>
        <p:spPr>
          <a:xfrm>
            <a:off x="5633113" y="885825"/>
            <a:ext cx="7021775" cy="1675972"/>
          </a:xfrm>
          <a:prstGeom prst="rect">
            <a:avLst/>
          </a:prstGeom>
        </p:spPr>
        <p:txBody>
          <a:bodyPr lIns="0" tIns="0" rIns="0" bIns="0" rtlCol="0" anchor="t">
            <a:spAutoFit/>
          </a:bodyPr>
          <a:lstStyle/>
          <a:p>
            <a:pPr algn="ctr">
              <a:lnSpc>
                <a:spcPts val="6720"/>
              </a:lnSpc>
              <a:spcBef>
                <a:spcPct val="0"/>
              </a:spcBef>
            </a:pPr>
            <a:r>
              <a:rPr lang="en-US" sz="4800" dirty="0">
                <a:solidFill>
                  <a:srgbClr val="FFFFFF"/>
                </a:solidFill>
                <a:latin typeface="Canva Sans"/>
              </a:rPr>
              <a:t>Project Overview</a:t>
            </a:r>
          </a:p>
          <a:p>
            <a:pPr algn="ctr">
              <a:lnSpc>
                <a:spcPts val="6720"/>
              </a:lnSpc>
              <a:spcBef>
                <a:spcPct val="0"/>
              </a:spcBef>
            </a:pPr>
            <a:r>
              <a:rPr lang="en-US" sz="4800" dirty="0">
                <a:solidFill>
                  <a:srgbClr val="FFFFFF"/>
                </a:solidFill>
                <a:latin typeface="Poppins Bold"/>
              </a:rPr>
              <a:t>  </a:t>
            </a:r>
          </a:p>
        </p:txBody>
      </p:sp>
      <p:sp>
        <p:nvSpPr>
          <p:cNvPr id="9" name="TextBox 9"/>
          <p:cNvSpPr txBox="1"/>
          <p:nvPr/>
        </p:nvSpPr>
        <p:spPr>
          <a:xfrm>
            <a:off x="694288" y="2561797"/>
            <a:ext cx="16899423" cy="4326441"/>
          </a:xfrm>
          <a:prstGeom prst="rect">
            <a:avLst/>
          </a:prstGeom>
        </p:spPr>
        <p:txBody>
          <a:bodyPr wrap="square" lIns="0" tIns="0" rIns="0" bIns="0" rtlCol="0" anchor="t">
            <a:spAutoFit/>
          </a:bodyPr>
          <a:lstStyle/>
          <a:p>
            <a:pPr marL="329040" lvl="1" algn="just">
              <a:lnSpc>
                <a:spcPts val="4267"/>
              </a:lnSpc>
            </a:pPr>
            <a:r>
              <a:rPr lang="en-US" sz="3048" dirty="0">
                <a:solidFill>
                  <a:srgbClr val="FFFFFF"/>
                </a:solidFill>
                <a:latin typeface="Canva Sans"/>
              </a:rPr>
              <a:t>In today's digital age, </a:t>
            </a:r>
            <a:r>
              <a:rPr lang="en-US" sz="3048" dirty="0" err="1">
                <a:solidFill>
                  <a:srgbClr val="FFFFFF"/>
                </a:solidFill>
                <a:latin typeface="Canva Sans"/>
              </a:rPr>
              <a:t>travellers</a:t>
            </a:r>
            <a:r>
              <a:rPr lang="en-US" sz="3048" dirty="0">
                <a:solidFill>
                  <a:srgbClr val="FFFFFF"/>
                </a:solidFill>
                <a:latin typeface="Canva Sans"/>
              </a:rPr>
              <a:t> face the challenge of efficiently finding personalized travel destinations that align with their unique preferences and constraints. Existing solutions often provide generic recommendations, require time-consuming manual research, and fail to consider multiple factors simultaneously. DestinEase addresses these issues by developing an AI-driven platform that offers highly personalized travel recommendations based on user-specific criteria such as budget, weather preferences, and food interests.</a:t>
            </a:r>
          </a:p>
          <a:p>
            <a:pPr algn="just">
              <a:lnSpc>
                <a:spcPts val="3816"/>
              </a:lnSpc>
            </a:pPr>
            <a:endParaRPr lang="en-US" sz="3048" dirty="0">
              <a:solidFill>
                <a:srgbClr val="FFFFFF"/>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3685B9E6-EF7F-5AF4-DC0A-E027272226B5}"/>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181857" y="8291827"/>
            <a:ext cx="106143" cy="966473"/>
            <a:chOff x="0" y="0"/>
            <a:chExt cx="626900" cy="5708159"/>
          </a:xfrm>
        </p:grpSpPr>
        <p:sp>
          <p:nvSpPr>
            <p:cNvPr id="4" name="Freeform 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5" name="TextBox 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7" name="TextBox 7"/>
          <p:cNvSpPr txBox="1"/>
          <p:nvPr/>
        </p:nvSpPr>
        <p:spPr>
          <a:xfrm>
            <a:off x="5057632" y="876300"/>
            <a:ext cx="9814897" cy="901978"/>
          </a:xfrm>
          <a:prstGeom prst="rect">
            <a:avLst/>
          </a:prstGeom>
        </p:spPr>
        <p:txBody>
          <a:bodyPr lIns="0" tIns="0" rIns="0" bIns="0" rtlCol="0" anchor="t">
            <a:spAutoFit/>
          </a:bodyPr>
          <a:lstStyle/>
          <a:p>
            <a:pPr algn="ctr">
              <a:lnSpc>
                <a:spcPts val="7419"/>
              </a:lnSpc>
              <a:spcBef>
                <a:spcPct val="0"/>
              </a:spcBef>
            </a:pPr>
            <a:r>
              <a:rPr lang="en-US" sz="5299" dirty="0">
                <a:solidFill>
                  <a:srgbClr val="FFFFFF"/>
                </a:solidFill>
                <a:latin typeface="Canva Sans" panose="020B0604020202020204" charset="0"/>
              </a:rPr>
              <a:t>Project Description</a:t>
            </a:r>
          </a:p>
        </p:txBody>
      </p:sp>
      <p:sp>
        <p:nvSpPr>
          <p:cNvPr id="8" name="TextBox 8"/>
          <p:cNvSpPr txBox="1"/>
          <p:nvPr/>
        </p:nvSpPr>
        <p:spPr>
          <a:xfrm>
            <a:off x="1028699" y="2336228"/>
            <a:ext cx="16467357" cy="7345281"/>
          </a:xfrm>
          <a:prstGeom prst="rect">
            <a:avLst/>
          </a:prstGeom>
        </p:spPr>
        <p:txBody>
          <a:bodyPr wrap="square" lIns="0" tIns="0" rIns="0" bIns="0" rtlCol="0" anchor="t">
            <a:spAutoFit/>
          </a:bodyPr>
          <a:lstStyle/>
          <a:p>
            <a:pPr marL="457200" indent="-457200">
              <a:lnSpc>
                <a:spcPts val="4759"/>
              </a:lnSpc>
              <a:buFont typeface="Arial" panose="020B0604020202020204" pitchFamily="34" charset="0"/>
              <a:buChar char="•"/>
            </a:pPr>
            <a:r>
              <a:rPr lang="en-US" sz="2800" dirty="0">
                <a:solidFill>
                  <a:srgbClr val="FFFFFF"/>
                </a:solidFill>
                <a:latin typeface="Canva Sans" panose="020B0604020202020204" charset="0"/>
              </a:rPr>
              <a:t>DestinEase is an innovative travel recommendation platform that utilizes artificial intelligence to provide highly personalized destination suggestions. The system analyzes multiple user preferences simultaneously, including budget, weather preferences, and food interests, to deliver tailored travel recommendations.</a:t>
            </a:r>
          </a:p>
          <a:p>
            <a:pPr marL="457200" indent="-457200">
              <a:lnSpc>
                <a:spcPts val="4759"/>
              </a:lnSpc>
              <a:buFont typeface="Arial" panose="020B0604020202020204" pitchFamily="34" charset="0"/>
              <a:buChar char="•"/>
            </a:pPr>
            <a:endParaRPr lang="en-US" sz="3399" dirty="0">
              <a:solidFill>
                <a:srgbClr val="FFFFFF"/>
              </a:solidFill>
              <a:latin typeface="Canva Sans" panose="020B0604020202020204" charset="0"/>
            </a:endParaRPr>
          </a:p>
          <a:p>
            <a:pPr marL="457200" indent="-457200">
              <a:lnSpc>
                <a:spcPts val="4759"/>
              </a:lnSpc>
              <a:buFont typeface="Arial" panose="020B0604020202020204" pitchFamily="34" charset="0"/>
              <a:buChar char="•"/>
            </a:pPr>
            <a:r>
              <a:rPr lang="en-US" sz="2800" dirty="0">
                <a:solidFill>
                  <a:srgbClr val="FFFFFF"/>
                </a:solidFill>
                <a:latin typeface="Canva Sans" panose="020B0604020202020204" charset="0"/>
              </a:rPr>
              <a:t>DestinEase significantly streamlines the travel planning process. It reduces the time and effort typically spent on manual research, allowing users to quickly discover ideal destinations that match their specific criteria.</a:t>
            </a:r>
          </a:p>
          <a:p>
            <a:pPr marL="457200" indent="-457200">
              <a:lnSpc>
                <a:spcPts val="4759"/>
              </a:lnSpc>
              <a:buFont typeface="Arial" panose="020B0604020202020204" pitchFamily="34" charset="0"/>
              <a:buChar char="•"/>
            </a:pPr>
            <a:endParaRPr lang="en-US" sz="3399" dirty="0">
              <a:solidFill>
                <a:srgbClr val="FFFFFF"/>
              </a:solidFill>
              <a:latin typeface="Canva Sans" panose="020B0604020202020204" charset="0"/>
            </a:endParaRPr>
          </a:p>
          <a:p>
            <a:pPr marL="457200" indent="-457200">
              <a:lnSpc>
                <a:spcPts val="4759"/>
              </a:lnSpc>
              <a:buFont typeface="Arial" panose="020B0604020202020204" pitchFamily="34" charset="0"/>
              <a:buChar char="•"/>
            </a:pPr>
            <a:r>
              <a:rPr lang="en-US" sz="2800" dirty="0">
                <a:solidFill>
                  <a:srgbClr val="FFFFFF"/>
                </a:solidFill>
                <a:latin typeface="Canva Sans" panose="020B0604020202020204" charset="0"/>
              </a:rPr>
              <a:t>The platform incorporates real-time data on weather conditions and pricing, ensuring that recommendations are always up-to-date and accurate. </a:t>
            </a:r>
          </a:p>
          <a:p>
            <a:pPr marL="457200" indent="-457200">
              <a:lnSpc>
                <a:spcPts val="4759"/>
              </a:lnSpc>
              <a:buFont typeface="Arial" panose="020B0604020202020204" pitchFamily="34" charset="0"/>
              <a:buChar char="•"/>
            </a:pPr>
            <a:endParaRPr lang="en-US" sz="3399" dirty="0">
              <a:solidFill>
                <a:srgbClr val="FFFFFF"/>
              </a:solidFill>
              <a:latin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B391F0D3-40F5-4C20-212F-21A7565C2BD6}"/>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181857" y="8291827"/>
            <a:ext cx="106143" cy="966473"/>
            <a:chOff x="0" y="0"/>
            <a:chExt cx="626900" cy="5708159"/>
          </a:xfrm>
        </p:grpSpPr>
        <p:sp>
          <p:nvSpPr>
            <p:cNvPr id="4" name="Freeform 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5" name="TextBox 5"/>
            <p:cNvSpPr txBox="1"/>
            <p:nvPr/>
          </p:nvSpPr>
          <p:spPr>
            <a:xfrm>
              <a:off x="0" y="-47625"/>
              <a:ext cx="626900" cy="5755784"/>
            </a:xfrm>
            <a:prstGeom prst="rect">
              <a:avLst/>
            </a:prstGeom>
          </p:spPr>
          <p:txBody>
            <a:bodyPr lIns="50800" tIns="50800" rIns="50800" bIns="50800" rtlCol="0" anchor="ctr"/>
            <a:lstStyle/>
            <a:p>
              <a:pPr algn="ctr">
                <a:lnSpc>
                  <a:spcPts val="2239"/>
                </a:lnSpc>
              </a:pPr>
              <a:endParaRPr>
                <a:latin typeface="Canva Sans" panose="020B0604020202020204" charset="0"/>
              </a:endParaRPr>
            </a:p>
          </p:txBody>
        </p:sp>
      </p:grpSp>
      <p:sp>
        <p:nvSpPr>
          <p:cNvPr id="8" name="TextBox 8"/>
          <p:cNvSpPr txBox="1"/>
          <p:nvPr/>
        </p:nvSpPr>
        <p:spPr>
          <a:xfrm>
            <a:off x="381000" y="495300"/>
            <a:ext cx="9829801" cy="1850956"/>
          </a:xfrm>
          <a:prstGeom prst="rect">
            <a:avLst/>
          </a:prstGeom>
        </p:spPr>
        <p:txBody>
          <a:bodyPr wrap="square" lIns="0" tIns="0" rIns="0" bIns="0" rtlCol="0" anchor="t">
            <a:spAutoFit/>
          </a:bodyPr>
          <a:lstStyle/>
          <a:p>
            <a:pPr algn="ctr">
              <a:lnSpc>
                <a:spcPts val="7419"/>
              </a:lnSpc>
              <a:spcBef>
                <a:spcPct val="0"/>
              </a:spcBef>
            </a:pPr>
            <a:r>
              <a:rPr lang="en-US" sz="4400" dirty="0">
                <a:solidFill>
                  <a:srgbClr val="FFFFFF"/>
                </a:solidFill>
                <a:latin typeface="Canva Sans" panose="020B0604020202020204" charset="0"/>
              </a:rPr>
              <a:t>Tools and Technologies</a:t>
            </a:r>
          </a:p>
          <a:p>
            <a:pPr algn="ctr">
              <a:lnSpc>
                <a:spcPts val="7419"/>
              </a:lnSpc>
              <a:spcBef>
                <a:spcPct val="0"/>
              </a:spcBef>
            </a:pPr>
            <a:endParaRPr lang="en-US" sz="5299" dirty="0">
              <a:solidFill>
                <a:srgbClr val="FFFFFF"/>
              </a:solidFill>
              <a:latin typeface="Canva Sans" panose="020B0604020202020204" charset="0"/>
            </a:endParaRPr>
          </a:p>
        </p:txBody>
      </p:sp>
      <p:sp>
        <p:nvSpPr>
          <p:cNvPr id="13" name="TextBox 12">
            <a:extLst>
              <a:ext uri="{FF2B5EF4-FFF2-40B4-BE49-F238E27FC236}">
                <a16:creationId xmlns:a16="http://schemas.microsoft.com/office/drawing/2014/main" id="{266BE45D-68D5-A4DA-9CCC-D310BC783680}"/>
              </a:ext>
            </a:extLst>
          </p:cNvPr>
          <p:cNvSpPr txBox="1"/>
          <p:nvPr/>
        </p:nvSpPr>
        <p:spPr>
          <a:xfrm>
            <a:off x="887474" y="2346256"/>
            <a:ext cx="5029201" cy="1877437"/>
          </a:xfrm>
          <a:prstGeom prst="rect">
            <a:avLst/>
          </a:prstGeom>
          <a:noFill/>
        </p:spPr>
        <p:txBody>
          <a:bodyPr wrap="square">
            <a:spAutoFit/>
          </a:bodyPr>
          <a:lstStyle/>
          <a:p>
            <a:r>
              <a:rPr lang="en-IN" sz="2800" b="1" dirty="0">
                <a:solidFill>
                  <a:schemeClr val="bg1"/>
                </a:solidFill>
                <a:latin typeface="Canva Sans" panose="020B0604020202020204" charset="0"/>
              </a:rPr>
              <a:t>Programming Languages and Frameworks</a:t>
            </a:r>
          </a:p>
          <a:p>
            <a:endParaRPr lang="en-IN" sz="2000" dirty="0">
              <a:solidFill>
                <a:schemeClr val="bg1"/>
              </a:solidFill>
              <a:latin typeface="Canva Sans" panose="020B0604020202020204" charset="0"/>
            </a:endParaRPr>
          </a:p>
          <a:p>
            <a:endParaRPr lang="en-IN" sz="2000" dirty="0">
              <a:solidFill>
                <a:schemeClr val="bg1"/>
              </a:solidFill>
              <a:latin typeface="Canva Sans" panose="020B0604020202020204" charset="0"/>
            </a:endParaRPr>
          </a:p>
          <a:p>
            <a:endParaRPr lang="en-IN" sz="2000" dirty="0">
              <a:solidFill>
                <a:schemeClr val="bg1"/>
              </a:solidFill>
              <a:latin typeface="Canva Sans" panose="020B0604020202020204" charset="0"/>
            </a:endParaRPr>
          </a:p>
        </p:txBody>
      </p:sp>
      <p:pic>
        <p:nvPicPr>
          <p:cNvPr id="40" name="Picture 39">
            <a:extLst>
              <a:ext uri="{FF2B5EF4-FFF2-40B4-BE49-F238E27FC236}">
                <a16:creationId xmlns:a16="http://schemas.microsoft.com/office/drawing/2014/main" id="{7A3256DF-8DF5-8B06-CDC7-5917150D1C5D}"/>
              </a:ext>
            </a:extLst>
          </p:cNvPr>
          <p:cNvPicPr>
            <a:picLocks noChangeAspect="1"/>
          </p:cNvPicPr>
          <p:nvPr/>
        </p:nvPicPr>
        <p:blipFill>
          <a:blip r:embed="rId4"/>
          <a:stretch>
            <a:fillRect/>
          </a:stretch>
        </p:blipFill>
        <p:spPr>
          <a:xfrm>
            <a:off x="824914" y="3355224"/>
            <a:ext cx="3884406" cy="3370468"/>
          </a:xfrm>
          <a:prstGeom prst="rect">
            <a:avLst/>
          </a:prstGeom>
        </p:spPr>
      </p:pic>
      <p:sp>
        <p:nvSpPr>
          <p:cNvPr id="41" name="TextBox 40">
            <a:extLst>
              <a:ext uri="{FF2B5EF4-FFF2-40B4-BE49-F238E27FC236}">
                <a16:creationId xmlns:a16="http://schemas.microsoft.com/office/drawing/2014/main" id="{BB9F9200-D317-8A0C-85AE-49AD070F9569}"/>
              </a:ext>
            </a:extLst>
          </p:cNvPr>
          <p:cNvSpPr txBox="1"/>
          <p:nvPr/>
        </p:nvSpPr>
        <p:spPr>
          <a:xfrm>
            <a:off x="7054645" y="2401562"/>
            <a:ext cx="3204122" cy="1877437"/>
          </a:xfrm>
          <a:prstGeom prst="rect">
            <a:avLst/>
          </a:prstGeom>
          <a:noFill/>
        </p:spPr>
        <p:txBody>
          <a:bodyPr wrap="square">
            <a:spAutoFit/>
          </a:bodyPr>
          <a:lstStyle/>
          <a:p>
            <a:r>
              <a:rPr lang="en-IN" sz="2800" b="1" dirty="0">
                <a:solidFill>
                  <a:schemeClr val="bg1"/>
                </a:solidFill>
                <a:latin typeface="Canva Sans" panose="020B0604020202020204" charset="0"/>
              </a:rPr>
              <a:t>Cloud and Database</a:t>
            </a:r>
            <a:endParaRPr lang="en-IN" sz="2000" b="1" dirty="0">
              <a:solidFill>
                <a:schemeClr val="bg1"/>
              </a:solidFill>
              <a:latin typeface="Canva Sans" panose="020B0604020202020204" charset="0"/>
            </a:endParaRPr>
          </a:p>
          <a:p>
            <a:endParaRPr lang="en-IN" sz="2000" b="1" dirty="0">
              <a:solidFill>
                <a:schemeClr val="bg1"/>
              </a:solidFill>
              <a:latin typeface="Canva Sans" panose="020B0604020202020204" charset="0"/>
            </a:endParaRPr>
          </a:p>
          <a:p>
            <a:endParaRPr lang="en-IN" sz="2000" b="1" dirty="0">
              <a:solidFill>
                <a:schemeClr val="bg1"/>
              </a:solidFill>
              <a:latin typeface="Canva Sans" panose="020B0604020202020204" charset="0"/>
            </a:endParaRPr>
          </a:p>
          <a:p>
            <a:endParaRPr lang="en-IN" sz="2000" b="1" dirty="0">
              <a:solidFill>
                <a:schemeClr val="bg1"/>
              </a:solidFill>
              <a:latin typeface="Canva Sans" panose="020B0604020202020204" charset="0"/>
            </a:endParaRPr>
          </a:p>
        </p:txBody>
      </p:sp>
      <p:pic>
        <p:nvPicPr>
          <p:cNvPr id="43" name="Picture 42">
            <a:extLst>
              <a:ext uri="{FF2B5EF4-FFF2-40B4-BE49-F238E27FC236}">
                <a16:creationId xmlns:a16="http://schemas.microsoft.com/office/drawing/2014/main" id="{CFF80537-6A8A-CAF1-C058-9C9D2ECE4F7F}"/>
              </a:ext>
            </a:extLst>
          </p:cNvPr>
          <p:cNvPicPr>
            <a:picLocks noChangeAspect="1"/>
          </p:cNvPicPr>
          <p:nvPr/>
        </p:nvPicPr>
        <p:blipFill>
          <a:blip r:embed="rId5"/>
          <a:stretch>
            <a:fillRect/>
          </a:stretch>
        </p:blipFill>
        <p:spPr>
          <a:xfrm>
            <a:off x="6248400" y="3349079"/>
            <a:ext cx="4525006" cy="4229690"/>
          </a:xfrm>
          <a:prstGeom prst="rect">
            <a:avLst/>
          </a:prstGeom>
        </p:spPr>
      </p:pic>
      <p:pic>
        <p:nvPicPr>
          <p:cNvPr id="45" name="Picture 44">
            <a:extLst>
              <a:ext uri="{FF2B5EF4-FFF2-40B4-BE49-F238E27FC236}">
                <a16:creationId xmlns:a16="http://schemas.microsoft.com/office/drawing/2014/main" id="{4A300D86-9AC4-73EA-31F3-422945A6A5DA}"/>
              </a:ext>
            </a:extLst>
          </p:cNvPr>
          <p:cNvPicPr>
            <a:picLocks noChangeAspect="1"/>
          </p:cNvPicPr>
          <p:nvPr/>
        </p:nvPicPr>
        <p:blipFill>
          <a:blip r:embed="rId6"/>
          <a:stretch>
            <a:fillRect/>
          </a:stretch>
        </p:blipFill>
        <p:spPr>
          <a:xfrm>
            <a:off x="13372584" y="3163893"/>
            <a:ext cx="3696216" cy="5153744"/>
          </a:xfrm>
          <a:prstGeom prst="rect">
            <a:avLst/>
          </a:prstGeom>
        </p:spPr>
      </p:pic>
      <p:sp>
        <p:nvSpPr>
          <p:cNvPr id="48" name="TextBox 47">
            <a:extLst>
              <a:ext uri="{FF2B5EF4-FFF2-40B4-BE49-F238E27FC236}">
                <a16:creationId xmlns:a16="http://schemas.microsoft.com/office/drawing/2014/main" id="{CE4441CC-5088-00F5-502D-4995921FE4BB}"/>
              </a:ext>
            </a:extLst>
          </p:cNvPr>
          <p:cNvSpPr txBox="1"/>
          <p:nvPr/>
        </p:nvSpPr>
        <p:spPr>
          <a:xfrm>
            <a:off x="14183364" y="2171700"/>
            <a:ext cx="2698955" cy="1446550"/>
          </a:xfrm>
          <a:prstGeom prst="rect">
            <a:avLst/>
          </a:prstGeom>
          <a:noFill/>
        </p:spPr>
        <p:txBody>
          <a:bodyPr wrap="square">
            <a:spAutoFit/>
          </a:bodyPr>
          <a:lstStyle/>
          <a:p>
            <a:r>
              <a:rPr lang="en-IN" sz="2800" b="1" dirty="0">
                <a:solidFill>
                  <a:schemeClr val="bg1"/>
                </a:solidFill>
                <a:latin typeface="Canva Sans" panose="020B0604020202020204" charset="0"/>
              </a:rPr>
              <a:t>Other tools</a:t>
            </a:r>
            <a:endParaRPr lang="en-IN" sz="2000" b="1" dirty="0">
              <a:solidFill>
                <a:schemeClr val="bg1"/>
              </a:solidFill>
              <a:latin typeface="Canva Sans" panose="020B0604020202020204" charset="0"/>
            </a:endParaRPr>
          </a:p>
          <a:p>
            <a:endParaRPr lang="en-IN" sz="2000" dirty="0">
              <a:solidFill>
                <a:schemeClr val="bg1"/>
              </a:solidFill>
              <a:latin typeface="Canva Sans" panose="020B0604020202020204" charset="0"/>
            </a:endParaRPr>
          </a:p>
          <a:p>
            <a:endParaRPr lang="en-IN" sz="2000" dirty="0">
              <a:solidFill>
                <a:schemeClr val="bg1"/>
              </a:solidFill>
              <a:latin typeface="Canva Sans" panose="020B0604020202020204" charset="0"/>
            </a:endParaRPr>
          </a:p>
          <a:p>
            <a:endParaRPr lang="en-IN" sz="2000" dirty="0">
              <a:solidFill>
                <a:schemeClr val="bg1"/>
              </a:solidFill>
              <a:latin typeface="Canva San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9A067087-1B24-1DD6-5BFD-8FA95E563DD8}"/>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 name="Rectangle 1">
            <a:extLst>
              <a:ext uri="{FF2B5EF4-FFF2-40B4-BE49-F238E27FC236}">
                <a16:creationId xmlns:a16="http://schemas.microsoft.com/office/drawing/2014/main" id="{26BCEECA-3DA8-84B7-B5D2-C8B330DC6C1C}"/>
              </a:ext>
            </a:extLst>
          </p:cNvPr>
          <p:cNvSpPr/>
          <p:nvPr/>
        </p:nvSpPr>
        <p:spPr>
          <a:xfrm>
            <a:off x="6775450" y="336550"/>
            <a:ext cx="4192588" cy="5157788"/>
          </a:xfrm>
          <a:prstGeom prst="rect">
            <a:avLst/>
          </a:prstGeom>
        </p:spPr>
        <p:txBody>
          <a:bodyPr lIns="0" tIns="0" rIns="0" bIns="0"/>
          <a:lstStyle/>
          <a:p>
            <a:pPr eaLnBrk="1" fontAlgn="auto" hangingPunct="1">
              <a:spcBef>
                <a:spcPts val="0"/>
              </a:spcBef>
              <a:spcAft>
                <a:spcPts val="0"/>
              </a:spcAft>
              <a:defRPr/>
            </a:pPr>
            <a:r>
              <a:rPr lang="en-US" sz="2364" b="1" dirty="0">
                <a:latin typeface="+mn-lt"/>
              </a:rPr>
              <a:t> </a:t>
            </a:r>
            <a:endParaRPr lang="en-US" sz="1890" dirty="0">
              <a:latin typeface="Arial"/>
            </a:endParaRPr>
          </a:p>
        </p:txBody>
      </p:sp>
      <p:sp>
        <p:nvSpPr>
          <p:cNvPr id="3" name="TextBox 2">
            <a:extLst>
              <a:ext uri="{FF2B5EF4-FFF2-40B4-BE49-F238E27FC236}">
                <a16:creationId xmlns:a16="http://schemas.microsoft.com/office/drawing/2014/main" id="{2B37E1EB-9103-2EAB-A1ED-E519350914FB}"/>
              </a:ext>
            </a:extLst>
          </p:cNvPr>
          <p:cNvSpPr txBox="1"/>
          <p:nvPr/>
        </p:nvSpPr>
        <p:spPr>
          <a:xfrm>
            <a:off x="13496925" y="2252663"/>
            <a:ext cx="7258050" cy="419100"/>
          </a:xfrm>
          <a:prstGeom prst="rect">
            <a:avLst/>
          </a:prstGeom>
          <a:noFill/>
        </p:spPr>
        <p:txBody>
          <a:bodyPr>
            <a:spAutoFit/>
          </a:bodyPr>
          <a:lstStyle/>
          <a:p>
            <a:pPr eaLnBrk="1" fontAlgn="auto" hangingPunct="1">
              <a:spcBef>
                <a:spcPts val="0"/>
              </a:spcBef>
              <a:spcAft>
                <a:spcPts val="1324"/>
              </a:spcAft>
              <a:defRPr/>
            </a:pPr>
            <a:r>
              <a:rPr lang="en-US" sz="2128" b="1" dirty="0">
                <a:latin typeface="Arial"/>
              </a:rPr>
              <a:t> </a:t>
            </a:r>
            <a:endParaRPr lang="en-US" sz="2367" dirty="0">
              <a:latin typeface="+mn-lt"/>
            </a:endParaRPr>
          </a:p>
        </p:txBody>
      </p:sp>
      <p:sp>
        <p:nvSpPr>
          <p:cNvPr id="7" name="TextBox 6">
            <a:extLst>
              <a:ext uri="{FF2B5EF4-FFF2-40B4-BE49-F238E27FC236}">
                <a16:creationId xmlns:a16="http://schemas.microsoft.com/office/drawing/2014/main" id="{182835A8-1F52-558B-A088-2DBEB6EC4CF1}"/>
              </a:ext>
            </a:extLst>
          </p:cNvPr>
          <p:cNvSpPr txBox="1"/>
          <p:nvPr/>
        </p:nvSpPr>
        <p:spPr>
          <a:xfrm>
            <a:off x="5113338" y="5060950"/>
            <a:ext cx="838200" cy="501650"/>
          </a:xfrm>
          <a:prstGeom prst="rect">
            <a:avLst/>
          </a:prstGeom>
          <a:noFill/>
        </p:spPr>
        <p:txBody>
          <a:bodyPr>
            <a:spAutoFit/>
          </a:bodyPr>
          <a:lstStyle/>
          <a:p>
            <a:pPr marL="400217" algn="just" eaLnBrk="1" fontAlgn="auto" hangingPunct="1">
              <a:lnSpc>
                <a:spcPts val="3592"/>
              </a:lnSpc>
              <a:spcBef>
                <a:spcPts val="0"/>
              </a:spcBef>
              <a:spcAft>
                <a:spcPts val="0"/>
              </a:spcAft>
              <a:defRPr/>
            </a:pPr>
            <a:r>
              <a:rPr lang="en-US" sz="2128" dirty="0">
                <a:latin typeface="Arial"/>
              </a:rPr>
              <a:t> </a:t>
            </a:r>
          </a:p>
        </p:txBody>
      </p:sp>
      <p:sp>
        <p:nvSpPr>
          <p:cNvPr id="8" name="TextBox 10">
            <a:extLst>
              <a:ext uri="{FF2B5EF4-FFF2-40B4-BE49-F238E27FC236}">
                <a16:creationId xmlns:a16="http://schemas.microsoft.com/office/drawing/2014/main" id="{ABEDC8E0-832C-EF42-5ED5-561EFA478E26}"/>
              </a:ext>
            </a:extLst>
          </p:cNvPr>
          <p:cNvSpPr txBox="1">
            <a:spLocks noChangeArrowheads="1"/>
          </p:cNvSpPr>
          <p:nvPr/>
        </p:nvSpPr>
        <p:spPr bwMode="auto">
          <a:xfrm>
            <a:off x="7921881" y="1753540"/>
            <a:ext cx="5332412"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a:p>
            <a:pPr eaLnBrk="1" hangingPunct="1">
              <a:lnSpc>
                <a:spcPct val="150000"/>
              </a:lnSpc>
            </a:pPr>
            <a:r>
              <a:rPr lang="en-US" altLang="en-US" sz="2800" b="1" dirty="0">
                <a:solidFill>
                  <a:schemeClr val="bg1"/>
                </a:solidFill>
                <a:latin typeface="Dante" panose="020F0502020204030204" pitchFamily="18" charset="0"/>
              </a:rPr>
              <a:t>Age: 35 years</a:t>
            </a:r>
          </a:p>
          <a:p>
            <a:pPr eaLnBrk="1" hangingPunct="1">
              <a:lnSpc>
                <a:spcPct val="150000"/>
              </a:lnSpc>
            </a:pPr>
            <a:r>
              <a:rPr lang="en-US" altLang="en-US" sz="2800" b="1" dirty="0">
                <a:solidFill>
                  <a:schemeClr val="bg1"/>
                </a:solidFill>
                <a:latin typeface="Dante" panose="020F0502020204030204" pitchFamily="18" charset="0"/>
              </a:rPr>
              <a:t>Chicago, USA </a:t>
            </a:r>
          </a:p>
          <a:p>
            <a:pPr eaLnBrk="1" hangingPunct="1">
              <a:lnSpc>
                <a:spcPct val="150000"/>
              </a:lnSpc>
            </a:pPr>
            <a:r>
              <a:rPr lang="en-US" altLang="en-US" sz="2800" b="1" dirty="0">
                <a:solidFill>
                  <a:schemeClr val="bg1"/>
                </a:solidFill>
                <a:latin typeface="Dante" panose="020F0502020204030204" pitchFamily="18" charset="0"/>
              </a:rPr>
              <a:t>Female </a:t>
            </a:r>
          </a:p>
          <a:p>
            <a:pPr eaLnBrk="1" hangingPunct="1">
              <a:lnSpc>
                <a:spcPct val="150000"/>
              </a:lnSpc>
            </a:pPr>
            <a:r>
              <a:rPr lang="en-US" altLang="en-US" sz="2800" b="1" dirty="0">
                <a:solidFill>
                  <a:schemeClr val="bg1"/>
                </a:solidFill>
                <a:latin typeface="Dante" panose="020F0502020204030204" pitchFamily="18" charset="0"/>
              </a:rPr>
              <a:t>HR Manager</a:t>
            </a:r>
          </a:p>
          <a:p>
            <a:pPr eaLnBrk="1" hangingPunct="1">
              <a:lnSpc>
                <a:spcPct val="150000"/>
              </a:lnSpc>
            </a:pPr>
            <a:r>
              <a:rPr lang="en-US" altLang="en-US" sz="2800" b="1" dirty="0">
                <a:solidFill>
                  <a:schemeClr val="bg1"/>
                </a:solidFill>
                <a:latin typeface="Dante" panose="020F0502020204030204" pitchFamily="18" charset="0"/>
              </a:rPr>
              <a:t>Tech Savviness: Intermediate</a:t>
            </a:r>
          </a:p>
          <a:p>
            <a:pPr eaLnBrk="1" hangingPunct="1">
              <a:lnSpc>
                <a:spcPct val="150000"/>
              </a:lnSpc>
            </a:pPr>
            <a:endParaRPr lang="en-US" altLang="en-US" sz="3200" b="1" dirty="0">
              <a:latin typeface="Dante" panose="020F0502020204030204" pitchFamily="18" charset="0"/>
            </a:endParaRPr>
          </a:p>
          <a:p>
            <a:pPr eaLnBrk="1" hangingPunct="1">
              <a:lnSpc>
                <a:spcPct val="150000"/>
              </a:lnSpc>
            </a:pPr>
            <a:endParaRPr lang="en-US" altLang="en-US" sz="3200" b="1" dirty="0">
              <a:latin typeface="Dante" panose="020F0502020204030204" pitchFamily="18" charset="0"/>
            </a:endParaRPr>
          </a:p>
          <a:p>
            <a:pPr eaLnBrk="1" hangingPunct="1"/>
            <a:r>
              <a:rPr lang="en-US" altLang="en-US" sz="3200" b="1" dirty="0">
                <a:latin typeface="Dante" panose="020F0502020204030204" pitchFamily="18" charset="0"/>
              </a:rPr>
              <a:t> </a:t>
            </a:r>
            <a:endParaRPr lang="en-US" altLang="en-US" sz="3200" dirty="0">
              <a:latin typeface="Dante" panose="020F0502020204030204" pitchFamily="18" charset="0"/>
            </a:endParaRPr>
          </a:p>
        </p:txBody>
      </p:sp>
      <p:pic>
        <p:nvPicPr>
          <p:cNvPr id="9" name="Graphic 20" descr="Cake outline">
            <a:extLst>
              <a:ext uri="{FF2B5EF4-FFF2-40B4-BE49-F238E27FC236}">
                <a16:creationId xmlns:a16="http://schemas.microsoft.com/office/drawing/2014/main" id="{CE77E6A5-C412-EDB8-ED09-E61F83069F02}"/>
              </a:ext>
            </a:extLst>
          </p:cNvPr>
          <p:cNvPicPr>
            <a:picLocks noChangeAspect="1"/>
          </p:cNvPicPr>
          <p:nvPr/>
        </p:nvPicPr>
        <p:blipFill>
          <a:blip r:embed="rId4"/>
          <a:stretch>
            <a:fillRect/>
          </a:stretch>
        </p:blipFill>
        <p:spPr>
          <a:xfrm>
            <a:off x="6706545" y="2308612"/>
            <a:ext cx="1023740" cy="677863"/>
          </a:xfrm>
          <a:prstGeom prst="rect">
            <a:avLst/>
          </a:prstGeom>
        </p:spPr>
      </p:pic>
      <p:pic>
        <p:nvPicPr>
          <p:cNvPr id="12" name="Graphic 22" descr="Marker outline">
            <a:extLst>
              <a:ext uri="{FF2B5EF4-FFF2-40B4-BE49-F238E27FC236}">
                <a16:creationId xmlns:a16="http://schemas.microsoft.com/office/drawing/2014/main" id="{FD1DC9FF-9A8F-C8EC-0ED8-02AA4FEEA54A}"/>
              </a:ext>
            </a:extLst>
          </p:cNvPr>
          <p:cNvPicPr>
            <a:picLocks noChangeAspect="1"/>
          </p:cNvPicPr>
          <p:nvPr/>
        </p:nvPicPr>
        <p:blipFill>
          <a:blip r:embed="rId5"/>
          <a:stretch>
            <a:fillRect/>
          </a:stretch>
        </p:blipFill>
        <p:spPr>
          <a:xfrm>
            <a:off x="6957242" y="3070587"/>
            <a:ext cx="682436" cy="681038"/>
          </a:xfrm>
          <a:prstGeom prst="rect">
            <a:avLst/>
          </a:prstGeom>
        </p:spPr>
      </p:pic>
      <p:pic>
        <p:nvPicPr>
          <p:cNvPr id="13" name="Graphic 23" descr="Male outline">
            <a:extLst>
              <a:ext uri="{FF2B5EF4-FFF2-40B4-BE49-F238E27FC236}">
                <a16:creationId xmlns:a16="http://schemas.microsoft.com/office/drawing/2014/main" id="{F2B6BA51-0743-75BB-26B9-F293341E8D78}"/>
              </a:ext>
            </a:extLst>
          </p:cNvPr>
          <p:cNvPicPr>
            <a:picLocks noChangeAspect="1"/>
          </p:cNvPicPr>
          <p:nvPr/>
        </p:nvPicPr>
        <p:blipFill>
          <a:blip r:embed="rId6"/>
          <a:stretch>
            <a:fillRect/>
          </a:stretch>
        </p:blipFill>
        <p:spPr>
          <a:xfrm>
            <a:off x="6957242" y="3709363"/>
            <a:ext cx="686122" cy="602828"/>
          </a:xfrm>
          <a:prstGeom prst="rect">
            <a:avLst/>
          </a:prstGeom>
        </p:spPr>
      </p:pic>
      <p:pic>
        <p:nvPicPr>
          <p:cNvPr id="14" name="Graphic 24" descr="Briefcase outline">
            <a:extLst>
              <a:ext uri="{FF2B5EF4-FFF2-40B4-BE49-F238E27FC236}">
                <a16:creationId xmlns:a16="http://schemas.microsoft.com/office/drawing/2014/main" id="{B4A63AA7-E64D-3D6C-DBA0-93F5A4141608}"/>
              </a:ext>
            </a:extLst>
          </p:cNvPr>
          <p:cNvPicPr>
            <a:picLocks noChangeAspect="1"/>
          </p:cNvPicPr>
          <p:nvPr/>
        </p:nvPicPr>
        <p:blipFill>
          <a:blip r:embed="rId7"/>
          <a:stretch>
            <a:fillRect/>
          </a:stretch>
        </p:blipFill>
        <p:spPr>
          <a:xfrm>
            <a:off x="7050460" y="4333771"/>
            <a:ext cx="557979" cy="602829"/>
          </a:xfrm>
          <a:prstGeom prst="rect">
            <a:avLst/>
          </a:prstGeom>
        </p:spPr>
      </p:pic>
      <p:sp>
        <p:nvSpPr>
          <p:cNvPr id="15" name="TextBox 25">
            <a:extLst>
              <a:ext uri="{FF2B5EF4-FFF2-40B4-BE49-F238E27FC236}">
                <a16:creationId xmlns:a16="http://schemas.microsoft.com/office/drawing/2014/main" id="{BAA10911-1EF1-61F2-C4FF-F0DFAEA2DF70}"/>
              </a:ext>
            </a:extLst>
          </p:cNvPr>
          <p:cNvSpPr txBox="1">
            <a:spLocks noChangeArrowheads="1"/>
          </p:cNvSpPr>
          <p:nvPr/>
        </p:nvSpPr>
        <p:spPr bwMode="auto">
          <a:xfrm>
            <a:off x="1616074" y="6472021"/>
            <a:ext cx="2792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defTabSz="457200" fontAlgn="base">
              <a:spcBef>
                <a:spcPct val="0"/>
              </a:spcBef>
              <a:spcAft>
                <a:spcPct val="0"/>
              </a:spcAft>
              <a:defRPr>
                <a:solidFill>
                  <a:schemeClr val="tx1"/>
                </a:solidFill>
                <a:latin typeface="Aptos" panose="020B0004020202020204" pitchFamily="34" charset="0"/>
              </a:defRPr>
            </a:lvl6pPr>
            <a:lvl7pPr marL="2971800" indent="-228600" defTabSz="457200" fontAlgn="base">
              <a:spcBef>
                <a:spcPct val="0"/>
              </a:spcBef>
              <a:spcAft>
                <a:spcPct val="0"/>
              </a:spcAft>
              <a:defRPr>
                <a:solidFill>
                  <a:schemeClr val="tx1"/>
                </a:solidFill>
                <a:latin typeface="Aptos" panose="020B0004020202020204" pitchFamily="34" charset="0"/>
              </a:defRPr>
            </a:lvl7pPr>
            <a:lvl8pPr marL="3429000" indent="-228600" defTabSz="457200" fontAlgn="base">
              <a:spcBef>
                <a:spcPct val="0"/>
              </a:spcBef>
              <a:spcAft>
                <a:spcPct val="0"/>
              </a:spcAft>
              <a:defRPr>
                <a:solidFill>
                  <a:schemeClr val="tx1"/>
                </a:solidFill>
                <a:latin typeface="Aptos" panose="020B0004020202020204" pitchFamily="34" charset="0"/>
              </a:defRPr>
            </a:lvl8pPr>
            <a:lvl9pPr marL="3886200" indent="-228600" defTabSz="4572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3600" b="1" dirty="0">
                <a:solidFill>
                  <a:schemeClr val="bg1"/>
                </a:solidFill>
                <a:latin typeface="Dante" panose="020F0502020204030204" pitchFamily="18" charset="0"/>
              </a:rPr>
              <a:t>Maria Johnson</a:t>
            </a:r>
          </a:p>
        </p:txBody>
      </p:sp>
      <p:pic>
        <p:nvPicPr>
          <p:cNvPr id="16" name="Graphic 29" descr="Internet Of Things outline">
            <a:extLst>
              <a:ext uri="{FF2B5EF4-FFF2-40B4-BE49-F238E27FC236}">
                <a16:creationId xmlns:a16="http://schemas.microsoft.com/office/drawing/2014/main" id="{C27BEE28-ECD9-156D-9BFF-EC858FA4D5BC}"/>
              </a:ext>
            </a:extLst>
          </p:cNvPr>
          <p:cNvPicPr>
            <a:picLocks noChangeAspect="1"/>
          </p:cNvPicPr>
          <p:nvPr/>
        </p:nvPicPr>
        <p:blipFill>
          <a:blip r:embed="rId8"/>
          <a:stretch>
            <a:fillRect/>
          </a:stretch>
        </p:blipFill>
        <p:spPr>
          <a:xfrm>
            <a:off x="7015155" y="4996825"/>
            <a:ext cx="717685" cy="549798"/>
          </a:xfrm>
          <a:prstGeom prst="rect">
            <a:avLst/>
          </a:prstGeom>
        </p:spPr>
      </p:pic>
      <p:sp>
        <p:nvSpPr>
          <p:cNvPr id="17" name="TextBox 16">
            <a:extLst>
              <a:ext uri="{FF2B5EF4-FFF2-40B4-BE49-F238E27FC236}">
                <a16:creationId xmlns:a16="http://schemas.microsoft.com/office/drawing/2014/main" id="{8A423DA9-9DA6-7F4C-6701-D4926D3A4DAB}"/>
              </a:ext>
            </a:extLst>
          </p:cNvPr>
          <p:cNvSpPr txBox="1"/>
          <p:nvPr/>
        </p:nvSpPr>
        <p:spPr>
          <a:xfrm>
            <a:off x="11477858" y="187941"/>
            <a:ext cx="6438616" cy="9684703"/>
          </a:xfrm>
          <a:prstGeom prst="rect">
            <a:avLst/>
          </a:prstGeom>
          <a:noFill/>
        </p:spPr>
        <p:txBody>
          <a:bodyPr wrap="square">
            <a:spAutoFit/>
          </a:bodyPr>
          <a:lstStyle/>
          <a:p>
            <a:pPr marL="254000" algn="just" eaLnBrk="1" fontAlgn="auto" hangingPunct="1">
              <a:spcBef>
                <a:spcPts val="0"/>
              </a:spcBef>
              <a:spcAft>
                <a:spcPts val="0"/>
              </a:spcAft>
              <a:defRPr/>
            </a:pPr>
            <a:r>
              <a:rPr lang="en-US" sz="4000" b="1" dirty="0">
                <a:solidFill>
                  <a:schemeClr val="bg1"/>
                </a:solidFill>
                <a:latin typeface="+mj-lt"/>
              </a:rPr>
              <a:t>    Travel Habits</a:t>
            </a:r>
            <a:r>
              <a:rPr lang="en-US" sz="4000" dirty="0">
                <a:solidFill>
                  <a:schemeClr val="bg1"/>
                </a:solidFill>
                <a:latin typeface="+mj-lt"/>
              </a:rPr>
              <a:t>:</a:t>
            </a:r>
          </a:p>
          <a:p>
            <a:pPr marL="254000" algn="just" eaLnBrk="1" fontAlgn="auto" hangingPunct="1">
              <a:spcBef>
                <a:spcPts val="0"/>
              </a:spcBef>
              <a:spcAft>
                <a:spcPts val="0"/>
              </a:spcAft>
              <a:defRPr/>
            </a:pPr>
            <a:endParaRPr lang="en-US" sz="4000" dirty="0">
              <a:solidFill>
                <a:schemeClr val="bg1"/>
              </a:solidFill>
              <a:latin typeface="+mj-lt"/>
            </a:endParaRPr>
          </a:p>
          <a:p>
            <a:pPr marL="1168400" indent="-457200" eaLnBrk="1" fontAlgn="auto" hangingPunct="1">
              <a:spcBef>
                <a:spcPts val="0"/>
              </a:spcBef>
              <a:spcAft>
                <a:spcPts val="420"/>
              </a:spcAft>
              <a:buFont typeface="Wingdings" panose="05000000000000000000" pitchFamily="2" charset="2"/>
              <a:buChar char="v"/>
              <a:defRPr/>
            </a:pPr>
            <a:r>
              <a:rPr lang="en-US" sz="3200" dirty="0">
                <a:solidFill>
                  <a:schemeClr val="bg1"/>
                </a:solidFill>
                <a:latin typeface="Dante" panose="02020502050200020203" pitchFamily="18" charset="0"/>
              </a:rPr>
              <a:t>Travels twice a year for leisure, seeking well-rounded vacations that balance adventure and relaxation.</a:t>
            </a:r>
          </a:p>
          <a:p>
            <a:pPr marL="1168400" indent="-457200" eaLnBrk="1" fontAlgn="auto" hangingPunct="1">
              <a:spcBef>
                <a:spcPts val="0"/>
              </a:spcBef>
              <a:spcAft>
                <a:spcPts val="420"/>
              </a:spcAft>
              <a:buFont typeface="Wingdings" panose="05000000000000000000" pitchFamily="2" charset="2"/>
              <a:buChar char="v"/>
              <a:defRPr/>
            </a:pPr>
            <a:r>
              <a:rPr lang="en-US" sz="3200" dirty="0">
                <a:solidFill>
                  <a:schemeClr val="bg1"/>
                </a:solidFill>
                <a:latin typeface="Dante" panose="02020502050200020203" pitchFamily="18" charset="0"/>
              </a:rPr>
              <a:t>Prefers well-planned trips with detailed itineraries, comfortable accommodations, and reliable transportation.</a:t>
            </a:r>
          </a:p>
          <a:p>
            <a:pPr marL="1168400" indent="-457200" eaLnBrk="1" fontAlgn="auto" hangingPunct="1">
              <a:spcBef>
                <a:spcPts val="0"/>
              </a:spcBef>
              <a:spcAft>
                <a:spcPts val="420"/>
              </a:spcAft>
              <a:buFont typeface="Wingdings" panose="05000000000000000000" pitchFamily="2" charset="2"/>
              <a:buChar char="v"/>
              <a:defRPr/>
            </a:pPr>
            <a:r>
              <a:rPr lang="en-US" sz="3200" dirty="0">
                <a:solidFill>
                  <a:schemeClr val="bg1"/>
                </a:solidFill>
                <a:latin typeface="Dante" panose="02020502050200020203" pitchFamily="18" charset="0"/>
              </a:rPr>
              <a:t>Often travels with family and friends, making group travel deals and suggestions important.</a:t>
            </a:r>
          </a:p>
          <a:p>
            <a:pPr marL="1168400" indent="-457200" eaLnBrk="1" fontAlgn="auto" hangingPunct="1">
              <a:spcBef>
                <a:spcPts val="0"/>
              </a:spcBef>
              <a:spcAft>
                <a:spcPts val="420"/>
              </a:spcAft>
              <a:buFont typeface="Wingdings" panose="05000000000000000000" pitchFamily="2" charset="2"/>
              <a:buChar char="v"/>
              <a:defRPr/>
            </a:pPr>
            <a:r>
              <a:rPr lang="en-US" sz="3200" dirty="0">
                <a:solidFill>
                  <a:schemeClr val="bg1"/>
                </a:solidFill>
                <a:latin typeface="Dante" panose="02020502050200020203" pitchFamily="18" charset="0"/>
              </a:rPr>
              <a:t>Uses apps for convenience and values personalized recommendations based on preferences and budget.</a:t>
            </a:r>
          </a:p>
          <a:p>
            <a:pPr eaLnBrk="1" fontAlgn="auto" hangingPunct="1">
              <a:spcBef>
                <a:spcPts val="0"/>
              </a:spcBef>
              <a:spcAft>
                <a:spcPts val="840"/>
              </a:spcAft>
              <a:defRPr/>
            </a:pPr>
            <a:r>
              <a:rPr lang="en-US" b="1" dirty="0">
                <a:solidFill>
                  <a:schemeClr val="bg1"/>
                </a:solidFill>
                <a:latin typeface="Dante" panose="02020502050200020203" pitchFamily="18" charset="0"/>
              </a:rPr>
              <a:t> </a:t>
            </a:r>
            <a:endParaRPr lang="en-US" dirty="0">
              <a:solidFill>
                <a:schemeClr val="bg1"/>
              </a:solidFill>
              <a:latin typeface="Dante" panose="02020502050200020203" pitchFamily="18" charset="0"/>
            </a:endParaRPr>
          </a:p>
        </p:txBody>
      </p:sp>
      <p:sp>
        <p:nvSpPr>
          <p:cNvPr id="18" name="TextBox 17">
            <a:extLst>
              <a:ext uri="{FF2B5EF4-FFF2-40B4-BE49-F238E27FC236}">
                <a16:creationId xmlns:a16="http://schemas.microsoft.com/office/drawing/2014/main" id="{F714F97A-672E-F7C9-E28D-0219667C6C2A}"/>
              </a:ext>
            </a:extLst>
          </p:cNvPr>
          <p:cNvSpPr txBox="1"/>
          <p:nvPr/>
        </p:nvSpPr>
        <p:spPr>
          <a:xfrm>
            <a:off x="6745709" y="1214151"/>
            <a:ext cx="2166938" cy="465138"/>
          </a:xfrm>
          <a:prstGeom prst="rect">
            <a:avLst/>
          </a:prstGeom>
          <a:noFill/>
        </p:spPr>
        <p:txBody>
          <a:bodyPr>
            <a:spAutoFit/>
          </a:bodyPr>
          <a:lstStyle/>
          <a:p>
            <a:pPr marL="254000" algn="just" eaLnBrk="1" fontAlgn="auto" hangingPunct="1">
              <a:lnSpc>
                <a:spcPts val="2280"/>
              </a:lnSpc>
              <a:spcBef>
                <a:spcPts val="0"/>
              </a:spcBef>
              <a:spcAft>
                <a:spcPts val="0"/>
              </a:spcAft>
              <a:defRPr/>
            </a:pPr>
            <a:r>
              <a:rPr lang="en-US" sz="4000" b="1" dirty="0">
                <a:solidFill>
                  <a:schemeClr val="bg1"/>
                </a:solidFill>
                <a:latin typeface="+mj-lt"/>
              </a:rPr>
              <a:t>About</a:t>
            </a:r>
          </a:p>
        </p:txBody>
      </p:sp>
      <p:sp>
        <p:nvSpPr>
          <p:cNvPr id="19" name="TextBox 18">
            <a:extLst>
              <a:ext uri="{FF2B5EF4-FFF2-40B4-BE49-F238E27FC236}">
                <a16:creationId xmlns:a16="http://schemas.microsoft.com/office/drawing/2014/main" id="{1B7836CD-D8CA-1CB6-D7FF-3FF1822C7388}"/>
              </a:ext>
            </a:extLst>
          </p:cNvPr>
          <p:cNvSpPr txBox="1"/>
          <p:nvPr/>
        </p:nvSpPr>
        <p:spPr>
          <a:xfrm>
            <a:off x="833438" y="881064"/>
            <a:ext cx="5118100" cy="1323439"/>
          </a:xfrm>
          <a:prstGeom prst="rect">
            <a:avLst/>
          </a:prstGeom>
          <a:noFill/>
        </p:spPr>
        <p:txBody>
          <a:bodyPr wrap="square">
            <a:spAutoFit/>
          </a:bodyPr>
          <a:lstStyle/>
          <a:p>
            <a:pPr eaLnBrk="1" fontAlgn="auto" hangingPunct="1">
              <a:spcBef>
                <a:spcPts val="0"/>
              </a:spcBef>
              <a:spcAft>
                <a:spcPts val="0"/>
              </a:spcAft>
              <a:defRPr/>
            </a:pPr>
            <a:r>
              <a:rPr lang="en-US" altLang="en-US" sz="4000" b="1" dirty="0">
                <a:solidFill>
                  <a:schemeClr val="bg1"/>
                </a:solidFill>
                <a:latin typeface="+mj-lt"/>
              </a:rPr>
              <a:t>End-User Persona: The Practical Explorer</a:t>
            </a:r>
          </a:p>
        </p:txBody>
      </p:sp>
      <p:pic>
        <p:nvPicPr>
          <p:cNvPr id="20" name="Picture 1">
            <a:extLst>
              <a:ext uri="{FF2B5EF4-FFF2-40B4-BE49-F238E27FC236}">
                <a16:creationId xmlns:a16="http://schemas.microsoft.com/office/drawing/2014/main" id="{0686A0D3-B8B6-2548-6655-4368570D953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2330" y="2499937"/>
            <a:ext cx="5136293"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5" name="Freeform 10">
            <a:extLst>
              <a:ext uri="{FF2B5EF4-FFF2-40B4-BE49-F238E27FC236}">
                <a16:creationId xmlns:a16="http://schemas.microsoft.com/office/drawing/2014/main" id="{6A91C63D-5D7A-9ACB-8309-27CFDF9DCD5D}"/>
              </a:ext>
            </a:extLst>
          </p:cNvPr>
          <p:cNvSpPr/>
          <p:nvPr/>
        </p:nvSpPr>
        <p:spPr>
          <a:xfrm rot="20122334">
            <a:off x="8966477" y="911704"/>
            <a:ext cx="9606982" cy="8925052"/>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F5B4B8DD-C087-6766-31C9-24104110700C}"/>
              </a:ext>
            </a:extLst>
          </p:cNvPr>
          <p:cNvSpPr txBox="1"/>
          <p:nvPr/>
        </p:nvSpPr>
        <p:spPr>
          <a:xfrm>
            <a:off x="1219200" y="1333500"/>
            <a:ext cx="9999406" cy="6709529"/>
          </a:xfrm>
          <a:prstGeom prst="rect">
            <a:avLst/>
          </a:prstGeom>
          <a:noFill/>
        </p:spPr>
        <p:txBody>
          <a:bodyPr wrap="square">
            <a:spAutoFit/>
          </a:bodyPr>
          <a:lstStyle/>
          <a:p>
            <a:pPr eaLnBrk="1" fontAlgn="auto" hangingPunct="1">
              <a:spcBef>
                <a:spcPts val="0"/>
              </a:spcBef>
              <a:spcAft>
                <a:spcPts val="840"/>
              </a:spcAft>
              <a:defRPr/>
            </a:pPr>
            <a:r>
              <a:rPr lang="en-US" sz="2800" b="1" dirty="0">
                <a:solidFill>
                  <a:schemeClr val="bg1"/>
                </a:solidFill>
                <a:latin typeface="+mj-lt"/>
              </a:rPr>
              <a:t>What She Wants from the App</a:t>
            </a:r>
            <a:r>
              <a:rPr lang="en-US" sz="2800" dirty="0">
                <a:solidFill>
                  <a:schemeClr val="bg1"/>
                </a:solidFill>
                <a:latin typeface="+mj-lt"/>
              </a:rPr>
              <a:t>:</a:t>
            </a:r>
          </a:p>
          <a:p>
            <a:pPr marL="711200" indent="-457200" eaLnBrk="1" fontAlgn="auto" hangingPunct="1">
              <a:spcBef>
                <a:spcPts val="0"/>
              </a:spcBef>
              <a:spcAft>
                <a:spcPts val="420"/>
              </a:spcAft>
              <a:buFont typeface="Wingdings" panose="05000000000000000000" pitchFamily="2" charset="2"/>
              <a:buChar char="v"/>
              <a:defRPr/>
            </a:pPr>
            <a:r>
              <a:rPr lang="en-US" sz="2800" dirty="0">
                <a:solidFill>
                  <a:schemeClr val="bg1"/>
                </a:solidFill>
                <a:latin typeface="Dante" panose="02020502050200020203" pitchFamily="18" charset="0"/>
              </a:rPr>
              <a:t>Simple, easy-to-use interface with personalized recommendations for destinations, weather, and activities.</a:t>
            </a:r>
          </a:p>
          <a:p>
            <a:pPr marL="711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Budget tracking features to keep her within financial limits while planning a vacation.</a:t>
            </a:r>
          </a:p>
          <a:p>
            <a:pPr marL="711200" indent="-457200" algn="just"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Family-friendly suggestions for travel and dining.</a:t>
            </a:r>
          </a:p>
          <a:p>
            <a:pPr marL="711200" indent="-457200" algn="just"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Weather-based travel advice, ensuring the trip aligns with her preferred climate.</a:t>
            </a:r>
          </a:p>
          <a:p>
            <a:pPr marL="457200" indent="-457200" eaLnBrk="1" fontAlgn="auto" hangingPunct="1">
              <a:spcBef>
                <a:spcPts val="0"/>
              </a:spcBef>
              <a:spcAft>
                <a:spcPts val="0"/>
              </a:spcAft>
              <a:buFont typeface="Wingdings" panose="05000000000000000000" pitchFamily="2" charset="2"/>
              <a:buChar char="v"/>
              <a:defRPr/>
            </a:pPr>
            <a:endParaRPr lang="en-US" sz="2800" dirty="0">
              <a:solidFill>
                <a:schemeClr val="bg1"/>
              </a:solidFill>
              <a:latin typeface="Dante" panose="02020502050200020203" pitchFamily="18" charset="0"/>
            </a:endParaRPr>
          </a:p>
          <a:p>
            <a:pPr indent="254000" eaLnBrk="1" fontAlgn="auto" hangingPunct="1">
              <a:spcBef>
                <a:spcPts val="0"/>
              </a:spcBef>
              <a:spcAft>
                <a:spcPts val="0"/>
              </a:spcAft>
              <a:defRPr/>
            </a:pPr>
            <a:endParaRPr lang="en-US" sz="2800" dirty="0">
              <a:solidFill>
                <a:schemeClr val="bg1"/>
              </a:solidFill>
              <a:latin typeface="Dante" panose="02020502050200020203" pitchFamily="18" charset="0"/>
            </a:endParaRPr>
          </a:p>
          <a:p>
            <a:pPr indent="254000" eaLnBrk="1" fontAlgn="auto" hangingPunct="1">
              <a:spcBef>
                <a:spcPts val="0"/>
              </a:spcBef>
              <a:spcAft>
                <a:spcPts val="0"/>
              </a:spcAft>
              <a:defRPr/>
            </a:pPr>
            <a:r>
              <a:rPr lang="en-US" sz="2800" b="1" dirty="0">
                <a:solidFill>
                  <a:schemeClr val="bg1"/>
                </a:solidFill>
                <a:latin typeface="+mj-lt"/>
              </a:rPr>
              <a:t>Why She Matters</a:t>
            </a:r>
            <a:r>
              <a:rPr lang="en-US" sz="2800" b="1" dirty="0">
                <a:solidFill>
                  <a:schemeClr val="bg1"/>
                </a:solidFill>
                <a:latin typeface="Dante" panose="02020502050200020203" pitchFamily="18" charset="0"/>
              </a:rPr>
              <a:t>:</a:t>
            </a:r>
            <a:endParaRPr lang="en-US" sz="2800" dirty="0">
              <a:solidFill>
                <a:schemeClr val="bg1"/>
              </a:solidFill>
              <a:latin typeface="Dante" panose="02020502050200020203" pitchFamily="18" charset="0"/>
            </a:endParaRPr>
          </a:p>
          <a:p>
            <a:pPr marL="711200" indent="-457200" eaLnBrk="1" fontAlgn="auto" hangingPunct="1">
              <a:spcBef>
                <a:spcPts val="0"/>
              </a:spcBef>
              <a:spcAft>
                <a:spcPts val="0"/>
              </a:spcAft>
              <a:buFont typeface="Wingdings" panose="05000000000000000000" pitchFamily="2" charset="2"/>
              <a:buChar char="v"/>
              <a:defRPr/>
            </a:pPr>
            <a:r>
              <a:rPr lang="en-US" sz="2800" dirty="0">
                <a:solidFill>
                  <a:schemeClr val="bg1"/>
                </a:solidFill>
                <a:latin typeface="Dante" panose="02020502050200020203" pitchFamily="18" charset="0"/>
              </a:rPr>
              <a:t>She’s a practical, frequent traveler who needs efficient travel planning solutions. Her needs reflect a large segment of users who rely on personalized, budget conscious, and well-organized 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604</TotalTime>
  <Words>1059</Words>
  <Application>Microsoft Office PowerPoint</Application>
  <PresentationFormat>Custom</PresentationFormat>
  <Paragraphs>170</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 Light</vt:lpstr>
      <vt:lpstr>Canva Sans</vt:lpstr>
      <vt:lpstr>Arial</vt:lpstr>
      <vt:lpstr>Calibri</vt:lpstr>
      <vt:lpstr>Poppins Bold</vt:lpstr>
      <vt:lpstr>Canva Sans Bold</vt:lpstr>
      <vt:lpstr>Open Sans Bold</vt:lpstr>
      <vt:lpstr>Dante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DATA ANALYSIS</dc:title>
  <cp:lastModifiedBy>Ramanjul Reddy K</cp:lastModifiedBy>
  <cp:revision>38</cp:revision>
  <dcterms:created xsi:type="dcterms:W3CDTF">2006-08-16T00:00:00Z</dcterms:created>
  <dcterms:modified xsi:type="dcterms:W3CDTF">2024-09-25T02:14:57Z</dcterms:modified>
  <dc:identifier>DAF_5HK1aJM</dc:identifier>
</cp:coreProperties>
</file>